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63" r:id="rId4"/>
    <p:sldId id="258" r:id="rId5"/>
    <p:sldId id="259" r:id="rId6"/>
    <p:sldId id="260" r:id="rId7"/>
    <p:sldId id="264" r:id="rId8"/>
    <p:sldId id="261" r:id="rId9"/>
    <p:sldId id="262" r:id="rId10"/>
  </p:sldIdLst>
  <p:sldSz cx="9144000" cy="6858000" type="screen4x3"/>
  <p:notesSz cx="6794500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D61C14E-2176-4F18-8C0E-0FCAD8F159AB}" type="datetimeFigureOut">
              <a:rPr lang="fr-FR"/>
              <a:pPr/>
              <a:t>30/08/2013</a:t>
            </a:fld>
            <a:endParaRPr lang="fr-FR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218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F09FB78-699C-4677-B7AA-1110F1FD4966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6E828-885E-4A09-B79F-163703C017F9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64918-3F6D-4E4F-84A9-2AB95BA042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FD615-A651-4396-AB7C-596F433C2306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8ECD0-135A-4E56-A535-051AB87868F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45D4D-CF21-476A-8CBA-69FF23A49343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61106-7812-440B-B27A-A10A5FBAC2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7DC30-90B0-46E0-8368-717DA55505B3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6F980-D144-4A26-8290-3E182D8F8EF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91345-AD2C-4578-BB8B-49FE0A766A54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3989F-7135-4134-9002-3EE8E795CA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42BDD-5B17-46C0-85F3-06E6C61F3DD1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C1A50-AEF7-4A64-A7E3-C11433CBABA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F2F53-6516-4801-A01B-804212934019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F204A-9F27-449B-87A4-6E816D06C0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D1ED8-E768-45BC-AF10-ACEFF3843C4D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529CA-282C-4C0E-B842-691B54331D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15D33-A5C5-4BBC-8009-06A62BE13D71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40C5C-368D-4E6F-B21B-0810DC6C56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EB738-B638-4193-8AC6-F2EBF383A506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C6C8A-0BB2-4294-B0D6-D95124D2EED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8AFD6-AECC-49C8-BC1E-761C0C3460F5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C85EC-ACC8-4D84-A5B0-BBB7998838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5C5661-334F-437C-A2D5-C9985698DF1A}" type="datetimeFigureOut">
              <a:rPr lang="fr-FR"/>
              <a:pPr>
                <a:defRPr/>
              </a:pPr>
              <a:t>30/08/2013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B62F678-0823-447B-9AA8-3249B0E927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4213" y="3886200"/>
            <a:ext cx="7991475" cy="2351088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000" dirty="0" smtClean="0">
                <a:latin typeface="Bookman Old Style" pitchFamily="18" charset="0"/>
              </a:rPr>
              <a:t>	Siège : 		30 rue du Commandant </a:t>
            </a:r>
            <a:r>
              <a:rPr lang="fr-FR" sz="2000" dirty="0" err="1" smtClean="0">
                <a:latin typeface="Bookman Old Style" pitchFamily="18" charset="0"/>
              </a:rPr>
              <a:t>Hugueny</a:t>
            </a:r>
            <a:endParaRPr lang="fr-FR" sz="2000" dirty="0" smtClean="0">
              <a:latin typeface="Bookman Old Style" pitchFamily="18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000" dirty="0" smtClean="0">
                <a:latin typeface="Bookman Old Style" pitchFamily="18" charset="0"/>
              </a:rPr>
              <a:t>			52000 CHAUMONT	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000" dirty="0" smtClean="0">
                <a:latin typeface="Bookman Old Style" pitchFamily="18" charset="0"/>
              </a:rPr>
              <a:t>			tel : 03.25.03.51.28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000" dirty="0" smtClean="0">
                <a:latin typeface="Bookman Old Style" pitchFamily="18" charset="0"/>
              </a:rPr>
              <a:t>	Antenne : 	14 Place </a:t>
            </a:r>
            <a:r>
              <a:rPr lang="fr-FR" sz="2000" dirty="0" err="1" smtClean="0">
                <a:latin typeface="Bookman Old Style" pitchFamily="18" charset="0"/>
              </a:rPr>
              <a:t>Jenson</a:t>
            </a:r>
            <a:endParaRPr lang="fr-FR" sz="2000" dirty="0" smtClean="0">
              <a:latin typeface="Bookman Old Style" pitchFamily="18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000" dirty="0" smtClean="0">
                <a:latin typeface="Bookman Old Style" pitchFamily="18" charset="0"/>
              </a:rPr>
              <a:t>			52200 LANGRES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000" dirty="0" smtClean="0">
                <a:latin typeface="Bookman Old Style" pitchFamily="18" charset="0"/>
              </a:rPr>
              <a:t>			tel : 03.25.90.59.15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2000" dirty="0" smtClean="0">
              <a:latin typeface="Bookman Old Styl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2800" dirty="0" smtClean="0">
              <a:latin typeface="Bookman Old Styl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2800" dirty="0">
              <a:latin typeface="Bookman Old Style" pitchFamily="18" charset="0"/>
            </a:endParaRPr>
          </a:p>
        </p:txBody>
      </p:sp>
      <p:pic>
        <p:nvPicPr>
          <p:cNvPr id="13314" name="Image 3" descr="ADAPAH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333375"/>
            <a:ext cx="60325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750" y="981075"/>
            <a:ext cx="8147050" cy="540067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2400" dirty="0" smtClean="0">
              <a:latin typeface="Bookman Old Style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latin typeface="Bookman Old Style" pitchFamily="18" charset="0"/>
              </a:rPr>
              <a:t>-	</a:t>
            </a:r>
            <a:r>
              <a:rPr lang="fr-FR" sz="2800" dirty="0" smtClean="0">
                <a:latin typeface="Bookman Old Style" pitchFamily="18" charset="0"/>
              </a:rPr>
              <a:t>Créée en 1969, l’ADAPAH de la Haute-Marne a pour vocation de favoriser le maintien à domicile des personnes fragilisées par l’âge, l’handicap ou la maladie.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2800" dirty="0" smtClean="0">
              <a:latin typeface="Bookman Old Style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800" dirty="0" smtClean="0">
                <a:latin typeface="Bookman Old Style" pitchFamily="18" charset="0"/>
              </a:rPr>
              <a:t>-	Répondant au souhait du plus grand nombre d’entre nous de rester vivre à son domicile, le plus longtemps possible, l’ADAPAH de la Haute-Marne réalise les actes essentiels de la vie courante.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2400" dirty="0">
              <a:latin typeface="Bookman Old Style" pitchFamily="18" charset="0"/>
            </a:endParaRPr>
          </a:p>
        </p:txBody>
      </p:sp>
      <p:pic>
        <p:nvPicPr>
          <p:cNvPr id="14338" name="Image 3" descr="ADAPAH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88913"/>
            <a:ext cx="135255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title"/>
          </p:nvPr>
        </p:nvSpPr>
        <p:spPr>
          <a:xfrm>
            <a:off x="457200" y="1052513"/>
            <a:ext cx="8229600" cy="5329237"/>
          </a:xfrm>
        </p:spPr>
        <p:txBody>
          <a:bodyPr/>
          <a:lstStyle/>
          <a:p>
            <a:r>
              <a:rPr lang="fr-FR" smtClean="0"/>
              <a:t>	</a:t>
            </a:r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468313" y="549275"/>
            <a:ext cx="1106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Calibri" pitchFamily="34" charset="0"/>
              </a:rPr>
              <a:t>	</a:t>
            </a:r>
          </a:p>
        </p:txBody>
      </p:sp>
      <p:pic>
        <p:nvPicPr>
          <p:cNvPr id="15363" name="Image 4" descr="ADAPAH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88913"/>
            <a:ext cx="135255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179388" y="981075"/>
            <a:ext cx="8640762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buFont typeface="Arial" charset="0"/>
              <a:buChar char="•"/>
            </a:pPr>
            <a:r>
              <a:rPr lang="fr-FR" sz="3200" b="1">
                <a:latin typeface="Bookman Old Style" pitchFamily="18" charset="0"/>
              </a:rPr>
              <a:t> Les services</a:t>
            </a:r>
          </a:p>
          <a:p>
            <a:endParaRPr lang="fr-FR" sz="2400" b="1">
              <a:latin typeface="Bookman Old Style" pitchFamily="18" charset="0"/>
            </a:endParaRPr>
          </a:p>
          <a:p>
            <a:r>
              <a:rPr lang="fr-FR" sz="2400" b="1">
                <a:latin typeface="Bookman Old Style" pitchFamily="18" charset="0"/>
              </a:rPr>
              <a:t>	</a:t>
            </a:r>
            <a:r>
              <a:rPr lang="fr-FR" sz="2400">
                <a:latin typeface="Bookman Old Style" pitchFamily="18" charset="0"/>
              </a:rPr>
              <a:t>- aide à domicile</a:t>
            </a:r>
          </a:p>
          <a:p>
            <a:r>
              <a:rPr lang="fr-FR" sz="2400">
                <a:latin typeface="Bookman Old Style" pitchFamily="18" charset="0"/>
              </a:rPr>
              <a:t>	- auxiliaire de vie</a:t>
            </a:r>
          </a:p>
          <a:p>
            <a:r>
              <a:rPr lang="fr-FR" sz="2400">
                <a:latin typeface="Bookman Old Style" pitchFamily="18" charset="0"/>
              </a:rPr>
              <a:t>	- portage de repas à domicile, en partenariat</a:t>
            </a:r>
          </a:p>
          <a:p>
            <a:r>
              <a:rPr lang="fr-FR" sz="2400">
                <a:latin typeface="Bookman Old Style" pitchFamily="18" charset="0"/>
              </a:rPr>
              <a:t>	- emplois familiaux</a:t>
            </a:r>
          </a:p>
          <a:p>
            <a:r>
              <a:rPr lang="fr-FR" sz="2400">
                <a:latin typeface="Bookman Old Style" pitchFamily="18" charset="0"/>
              </a:rPr>
              <a:t>	- service prestataire</a:t>
            </a:r>
          </a:p>
          <a:p>
            <a:r>
              <a:rPr lang="fr-FR" sz="2400">
                <a:latin typeface="Bookman Old Style" pitchFamily="18" charset="0"/>
              </a:rPr>
              <a:t>	- service mandataire </a:t>
            </a:r>
          </a:p>
          <a:p>
            <a:r>
              <a:rPr lang="fr-FR" sz="2400">
                <a:latin typeface="Bookman Old Style" pitchFamily="18" charset="0"/>
              </a:rPr>
              <a:t>	- service de télé assistance, en partenariat</a:t>
            </a:r>
          </a:p>
          <a:p>
            <a:r>
              <a:rPr lang="fr-FR" sz="2400">
                <a:latin typeface="Bookman Old Style" pitchFamily="18" charset="0"/>
              </a:rPr>
              <a:t>	- garde itinérante de nuit</a:t>
            </a:r>
          </a:p>
          <a:p>
            <a:r>
              <a:rPr lang="fr-FR" sz="2400">
                <a:latin typeface="Bookman Old Style" pitchFamily="18" charset="0"/>
              </a:rPr>
              <a:t>	- garde à domicile de jour</a:t>
            </a:r>
          </a:p>
          <a:p>
            <a:r>
              <a:rPr lang="fr-FR" sz="2400">
                <a:latin typeface="Bookman Old Style" pitchFamily="18" charset="0"/>
              </a:rPr>
              <a:t>	- garde à domicile de nuit</a:t>
            </a:r>
          </a:p>
          <a:p>
            <a:r>
              <a:rPr lang="fr-FR" sz="2400">
                <a:latin typeface="Bookman Old Style" pitchFamily="18" charset="0"/>
              </a:rPr>
              <a:t>	- services aux personnes âgées</a:t>
            </a:r>
          </a:p>
          <a:p>
            <a:r>
              <a:rPr lang="fr-FR" sz="2400">
                <a:latin typeface="Bookman Old Style" pitchFamily="18" charset="0"/>
              </a:rPr>
              <a:t>	- services aux personnes en situation de handicap</a:t>
            </a:r>
          </a:p>
          <a:p>
            <a:r>
              <a:rPr lang="fr-FR" sz="2400" b="1">
                <a:latin typeface="Bookman Old Style" pitchFamily="18" charset="0"/>
              </a:rPr>
              <a:t>	</a:t>
            </a:r>
          </a:p>
          <a:p>
            <a:pPr lvl="3"/>
            <a:endParaRPr lang="fr-FR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472113"/>
          </a:xfrm>
        </p:spPr>
        <p:txBody>
          <a:bodyPr rtlCol="0">
            <a:normAutofit fontScale="775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b="1" dirty="0" smtClean="0">
                <a:latin typeface="Bookman Old Style" pitchFamily="18" charset="0"/>
              </a:rPr>
              <a:t>Les prestations apportées par l’ADAPAH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fr-FR" dirty="0" smtClean="0"/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sz="2600" dirty="0" smtClean="0">
                <a:latin typeface="Bookman Old Style" pitchFamily="18" charset="0"/>
              </a:rPr>
              <a:t>Aide à la personne</a:t>
            </a:r>
          </a:p>
          <a:p>
            <a:pPr lvl="4" fontAlgn="auto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fr-FR" sz="2600" dirty="0" smtClean="0">
                <a:latin typeface="Bookman Old Style" pitchFamily="18" charset="0"/>
              </a:rPr>
              <a:t>Toilette</a:t>
            </a:r>
          </a:p>
          <a:p>
            <a:pPr lvl="4" fontAlgn="auto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fr-FR" sz="2600" dirty="0" smtClean="0">
                <a:latin typeface="Bookman Old Style" pitchFamily="18" charset="0"/>
              </a:rPr>
              <a:t>Habillage</a:t>
            </a:r>
          </a:p>
          <a:p>
            <a:pPr lvl="4" fontAlgn="auto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fr-FR" sz="2600" dirty="0" smtClean="0">
                <a:latin typeface="Bookman Old Style" pitchFamily="18" charset="0"/>
              </a:rPr>
              <a:t>Lever, coucher</a:t>
            </a:r>
          </a:p>
          <a:p>
            <a:pPr lvl="4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2600" dirty="0" smtClean="0">
              <a:latin typeface="Bookman Old Style" pitchFamily="18" charset="0"/>
            </a:endParaRP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sz="2600" dirty="0" smtClean="0">
                <a:latin typeface="Bookman Old Style" pitchFamily="18" charset="0"/>
              </a:rPr>
              <a:t>Aide à l’environnement</a:t>
            </a:r>
          </a:p>
          <a:p>
            <a:pPr lvl="4" fontAlgn="auto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fr-FR" sz="2600" dirty="0" smtClean="0">
                <a:latin typeface="Bookman Old Style" pitchFamily="18" charset="0"/>
              </a:rPr>
              <a:t>Tâches ménagères</a:t>
            </a:r>
          </a:p>
          <a:p>
            <a:pPr lvl="4" fontAlgn="auto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fr-FR" sz="2600" dirty="0" smtClean="0">
                <a:latin typeface="Bookman Old Style" pitchFamily="18" charset="0"/>
              </a:rPr>
              <a:t>Entretien du linge</a:t>
            </a:r>
          </a:p>
          <a:p>
            <a:pPr lvl="4" fontAlgn="auto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fr-FR" sz="2600" dirty="0" smtClean="0">
                <a:latin typeface="Bookman Old Style" pitchFamily="18" charset="0"/>
              </a:rPr>
              <a:t>Les achats alimentaires</a:t>
            </a:r>
          </a:p>
          <a:p>
            <a:pPr lvl="4" fontAlgn="auto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fr-FR" sz="2600" dirty="0" smtClean="0">
                <a:latin typeface="Bookman Old Style" pitchFamily="18" charset="0"/>
              </a:rPr>
              <a:t>La préparation des repas</a:t>
            </a:r>
          </a:p>
          <a:p>
            <a:pPr lvl="4" fontAlgn="auto">
              <a:spcAft>
                <a:spcPts val="0"/>
              </a:spcAft>
              <a:buFont typeface="Arial" pitchFamily="34" charset="0"/>
              <a:buChar char="»"/>
              <a:defRPr/>
            </a:pPr>
            <a:endParaRPr lang="fr-FR" sz="2600" dirty="0" smtClean="0">
              <a:latin typeface="Bookman Old Style" pitchFamily="18" charset="0"/>
            </a:endParaRP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sz="2600" dirty="0" smtClean="0">
                <a:latin typeface="Bookman Old Style" pitchFamily="18" charset="0"/>
              </a:rPr>
              <a:t>Soutien psychologique</a:t>
            </a:r>
          </a:p>
          <a:p>
            <a:pPr lvl="4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600" dirty="0" smtClean="0">
                <a:latin typeface="Bookman Old Style" pitchFamily="18" charset="0"/>
              </a:rPr>
              <a:t>	En complément d’autres services qui ont vocation à intervenir à domicile.</a:t>
            </a:r>
          </a:p>
          <a:p>
            <a:pPr lvl="4" fontAlgn="auto">
              <a:spcAft>
                <a:spcPts val="0"/>
              </a:spcAft>
              <a:buFont typeface="Arial" pitchFamily="34" charset="0"/>
              <a:buChar char="»"/>
              <a:defRPr/>
            </a:pPr>
            <a:endParaRPr lang="fr-FR" dirty="0" smtClean="0"/>
          </a:p>
          <a:p>
            <a:pPr lvl="4" fontAlgn="auto">
              <a:spcAft>
                <a:spcPts val="0"/>
              </a:spcAft>
              <a:buFont typeface="Arial" pitchFamily="34" charset="0"/>
              <a:buChar char="»"/>
              <a:defRPr/>
            </a:pPr>
            <a:endParaRPr lang="fr-FR" dirty="0" smtClean="0"/>
          </a:p>
          <a:p>
            <a:pPr lvl="4" fontAlgn="auto">
              <a:spcAft>
                <a:spcPts val="0"/>
              </a:spcAft>
              <a:buFont typeface="Arial" pitchFamily="34" charset="0"/>
              <a:buChar char="»"/>
              <a:defRPr/>
            </a:pPr>
            <a:endParaRPr lang="fr-FR" dirty="0" smtClean="0"/>
          </a:p>
        </p:txBody>
      </p:sp>
      <p:pic>
        <p:nvPicPr>
          <p:cNvPr id="16386" name="Image 3" descr="ADAPAH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88913"/>
            <a:ext cx="135255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endParaRPr lang="fr-FR" sz="2400" smtClean="0">
              <a:latin typeface="Bookman Old Style" pitchFamily="18" charset="0"/>
            </a:endParaRPr>
          </a:p>
          <a:p>
            <a:pPr algn="just"/>
            <a:r>
              <a:rPr lang="fr-FR" sz="2400" smtClean="0">
                <a:latin typeface="Bookman Old Style" pitchFamily="18" charset="0"/>
              </a:rPr>
              <a:t>L’intervention peut être ponctuelle ou durable.</a:t>
            </a:r>
          </a:p>
          <a:p>
            <a:pPr algn="just">
              <a:buFont typeface="Arial" charset="0"/>
              <a:buNone/>
            </a:pPr>
            <a:endParaRPr lang="fr-FR" sz="2400" smtClean="0">
              <a:latin typeface="Bookman Old Style" pitchFamily="18" charset="0"/>
            </a:endParaRPr>
          </a:p>
          <a:p>
            <a:pPr algn="just"/>
            <a:r>
              <a:rPr lang="fr-FR" sz="2400" smtClean="0">
                <a:latin typeface="Bookman Old Style" pitchFamily="18" charset="0"/>
              </a:rPr>
              <a:t>Les services sont organisés, en fonction des besoins du bénéficiaire et peuvent s’exprimer, sous la forme d’une intervention d’une heure par semaine, à 24h sur 24, 7 jours sur 7.</a:t>
            </a:r>
          </a:p>
          <a:p>
            <a:pPr algn="just"/>
            <a:endParaRPr lang="fr-FR" sz="2400" smtClean="0">
              <a:latin typeface="Bookman Old Style" pitchFamily="18" charset="0"/>
            </a:endParaRPr>
          </a:p>
          <a:p>
            <a:pPr algn="just"/>
            <a:r>
              <a:rPr lang="fr-FR" sz="2400" smtClean="0">
                <a:latin typeface="Bookman Old Style" pitchFamily="18" charset="0"/>
              </a:rPr>
              <a:t>Dans tous les cas, les services sont adaptés à la situation du demandeur et sont susceptibles d’évoluer.</a:t>
            </a:r>
          </a:p>
        </p:txBody>
      </p:sp>
      <p:pic>
        <p:nvPicPr>
          <p:cNvPr id="17410" name="Image 3" descr="ADAPAH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88913"/>
            <a:ext cx="135255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2400" dirty="0" smtClean="0">
              <a:latin typeface="Bookman Old Style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800" dirty="0" smtClean="0">
                <a:latin typeface="Bookman Old Style" pitchFamily="18" charset="0"/>
              </a:rPr>
              <a:t>Les services de l’ADAPAH sont assurés par une ou plusieurs intervenantes à domicile, qui dispose(nt) de toutes les qualités morales et professionnelles pour l’exercice de sa mission.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2800" dirty="0" smtClean="0">
              <a:latin typeface="Bookman Old Style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800" dirty="0" smtClean="0">
                <a:latin typeface="Bookman Old Style" pitchFamily="18" charset="0"/>
              </a:rPr>
              <a:t>Formé et encadré, l’ensemble du personnel d’intervention agit au domicile de chaque bénéficiaire, en privilégiant une qualité d’écoute et une personnalisation des services.</a:t>
            </a:r>
            <a:endParaRPr lang="fr-FR" sz="2800" dirty="0">
              <a:latin typeface="Bookman Old Style" pitchFamily="18" charset="0"/>
            </a:endParaRPr>
          </a:p>
        </p:txBody>
      </p:sp>
      <p:pic>
        <p:nvPicPr>
          <p:cNvPr id="18434" name="Image 3" descr="ADAPAH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88913"/>
            <a:ext cx="135255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Image 3" descr="ADAPAH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88913"/>
            <a:ext cx="135255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395288" y="1268413"/>
            <a:ext cx="8424862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>
              <a:buFont typeface="Arial" charset="0"/>
              <a:buChar char="•"/>
            </a:pPr>
            <a:r>
              <a:rPr lang="fr-FR" b="1">
                <a:latin typeface="Bookman Old Style" pitchFamily="18" charset="0"/>
              </a:rPr>
              <a:t> </a:t>
            </a:r>
            <a:r>
              <a:rPr lang="fr-FR" sz="3200" b="1">
                <a:latin typeface="Bookman Old Style" pitchFamily="18" charset="0"/>
              </a:rPr>
              <a:t>L’ADAPAH en chiffres</a:t>
            </a:r>
          </a:p>
          <a:p>
            <a:pPr lvl="2"/>
            <a:endParaRPr lang="fr-FR" sz="3200" b="1">
              <a:latin typeface="Bookman Old Style" pitchFamily="18" charset="0"/>
            </a:endParaRPr>
          </a:p>
          <a:p>
            <a:pPr lvl="2">
              <a:buFont typeface="Arial" charset="0"/>
              <a:buChar char="•"/>
            </a:pPr>
            <a:r>
              <a:rPr lang="fr-FR" sz="2400">
                <a:latin typeface="Bookman Old Style" pitchFamily="18" charset="0"/>
              </a:rPr>
              <a:t>  Plus de 3.000 bénéficiaires</a:t>
            </a:r>
          </a:p>
          <a:p>
            <a:pPr lvl="2">
              <a:buFont typeface="Arial" charset="0"/>
              <a:buChar char="•"/>
            </a:pPr>
            <a:endParaRPr lang="fr-FR" sz="2400">
              <a:latin typeface="Bookman Old Style" pitchFamily="18" charset="0"/>
            </a:endParaRPr>
          </a:p>
          <a:p>
            <a:pPr lvl="2">
              <a:buFont typeface="Arial" charset="0"/>
              <a:buChar char="•"/>
            </a:pPr>
            <a:r>
              <a:rPr lang="fr-FR" sz="2400">
                <a:latin typeface="Bookman Old Style" pitchFamily="18" charset="0"/>
              </a:rPr>
              <a:t>  Plus de 500.000 heures de prestation</a:t>
            </a:r>
          </a:p>
          <a:p>
            <a:pPr lvl="2">
              <a:buFont typeface="Arial" charset="0"/>
              <a:buChar char="•"/>
            </a:pPr>
            <a:endParaRPr lang="fr-FR" sz="2400">
              <a:latin typeface="Bookman Old Style" pitchFamily="18" charset="0"/>
            </a:endParaRPr>
          </a:p>
          <a:p>
            <a:pPr lvl="2">
              <a:buFont typeface="Arial" charset="0"/>
              <a:buChar char="•"/>
            </a:pPr>
            <a:r>
              <a:rPr lang="fr-FR" sz="2400">
                <a:latin typeface="Bookman Old Style" pitchFamily="18" charset="0"/>
              </a:rPr>
              <a:t> 100.000 Euros consacrés à la formation professionnelle</a:t>
            </a:r>
          </a:p>
          <a:p>
            <a:pPr lvl="2">
              <a:buFont typeface="Arial" charset="0"/>
              <a:buChar char="•"/>
            </a:pPr>
            <a:endParaRPr lang="fr-FR" sz="2400">
              <a:latin typeface="Bookman Old Style" pitchFamily="18" charset="0"/>
            </a:endParaRPr>
          </a:p>
          <a:p>
            <a:pPr lvl="2">
              <a:buFont typeface="Arial" charset="0"/>
              <a:buChar char="•"/>
            </a:pPr>
            <a:r>
              <a:rPr lang="fr-FR" sz="2400">
                <a:latin typeface="Bookman Old Style" pitchFamily="18" charset="0"/>
              </a:rPr>
              <a:t> Un chiffre d’affaires de 8.300.000 euros</a:t>
            </a:r>
          </a:p>
          <a:p>
            <a:pPr lvl="2"/>
            <a:r>
              <a:rPr lang="fr-FR" sz="2400">
                <a:latin typeface="Bookman Old Style" pitchFamily="18" charset="0"/>
              </a:rPr>
              <a:t> </a:t>
            </a:r>
          </a:p>
          <a:p>
            <a:pPr lvl="2">
              <a:buFont typeface="Arial" charset="0"/>
              <a:buChar char="•"/>
            </a:pPr>
            <a:r>
              <a:rPr lang="fr-FR" sz="2400">
                <a:latin typeface="Bookman Old Style" pitchFamily="18" charset="0"/>
              </a:rPr>
              <a:t> 400 intervenants à domicile</a:t>
            </a:r>
          </a:p>
          <a:p>
            <a:pPr lvl="2">
              <a:buFont typeface="Arial" charset="0"/>
              <a:buChar char="•"/>
            </a:pPr>
            <a:endParaRPr lang="fr-FR" sz="3200" b="1">
              <a:latin typeface="Bookman Old Style" pitchFamily="18" charset="0"/>
            </a:endParaRPr>
          </a:p>
          <a:p>
            <a:pPr lvl="2">
              <a:buFont typeface="Arial" charset="0"/>
              <a:buChar char="•"/>
            </a:pPr>
            <a:endParaRPr lang="fr-FR" sz="3200" b="1">
              <a:latin typeface="Bookman Old Style" pitchFamily="18" charset="0"/>
            </a:endParaRPr>
          </a:p>
          <a:p>
            <a:pPr lvl="2"/>
            <a:endParaRPr lang="fr-FR" sz="32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algn="ctr"/>
            <a:r>
              <a:rPr lang="fr-FR" b="1" smtClean="0">
                <a:latin typeface="Bookman Old Style" pitchFamily="18" charset="0"/>
              </a:rPr>
              <a:t>Le financement des services</a:t>
            </a:r>
          </a:p>
          <a:p>
            <a:pPr>
              <a:buFont typeface="Arial" charset="0"/>
              <a:buNone/>
            </a:pPr>
            <a:endParaRPr lang="fr-FR" sz="2400" b="1" smtClean="0">
              <a:latin typeface="Bookman Old Style" pitchFamily="18" charset="0"/>
            </a:endParaRPr>
          </a:p>
          <a:p>
            <a:pPr algn="just">
              <a:buFont typeface="Arial" charset="0"/>
              <a:buNone/>
            </a:pPr>
            <a:r>
              <a:rPr lang="fr-FR" sz="2400" b="1" smtClean="0">
                <a:latin typeface="Bookman Old Style" pitchFamily="18" charset="0"/>
              </a:rPr>
              <a:t>	</a:t>
            </a:r>
            <a:r>
              <a:rPr lang="fr-FR" sz="2400" smtClean="0">
                <a:latin typeface="Bookman Old Style" pitchFamily="18" charset="0"/>
              </a:rPr>
              <a:t>L’ADAPAH de la Haute-Marne se charge, avec le concours du bénéficiaire, d’engager une recherche de financement.</a:t>
            </a:r>
          </a:p>
          <a:p>
            <a:pPr>
              <a:buFont typeface="Arial" charset="0"/>
              <a:buNone/>
            </a:pPr>
            <a:endParaRPr lang="fr-FR" sz="2400" smtClean="0">
              <a:latin typeface="Bookman Old Style" pitchFamily="18" charset="0"/>
            </a:endParaRPr>
          </a:p>
          <a:p>
            <a:pPr algn="just">
              <a:buFont typeface="Arial" charset="0"/>
              <a:buNone/>
            </a:pPr>
            <a:r>
              <a:rPr lang="fr-FR" sz="2400" smtClean="0">
                <a:latin typeface="Bookman Old Style" pitchFamily="18" charset="0"/>
              </a:rPr>
              <a:t>	L’étude individualisée du besoin va déterminer l’institution compétente pour solliciter un financement</a:t>
            </a:r>
          </a:p>
        </p:txBody>
      </p:sp>
      <p:pic>
        <p:nvPicPr>
          <p:cNvPr id="20482" name="Image 3" descr="ADAPAH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88913"/>
            <a:ext cx="135255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876925"/>
          </a:xfrm>
        </p:spPr>
        <p:txBody>
          <a:bodyPr/>
          <a:lstStyle/>
          <a:p>
            <a:pPr algn="ctr"/>
            <a:r>
              <a:rPr lang="fr-FR" b="1" smtClean="0">
                <a:latin typeface="Bookman Old Style" pitchFamily="18" charset="0"/>
              </a:rPr>
              <a:t>RENSEIGNEMENTS PRATIQUES</a:t>
            </a:r>
          </a:p>
          <a:p>
            <a:pPr algn="ctr">
              <a:buFont typeface="Arial" charset="0"/>
              <a:buNone/>
            </a:pPr>
            <a:endParaRPr lang="fr-FR" sz="2400" b="1" smtClean="0">
              <a:latin typeface="Bookman Old Style" pitchFamily="18" charset="0"/>
            </a:endParaRPr>
          </a:p>
          <a:p>
            <a:pPr algn="ctr">
              <a:buFont typeface="Arial" charset="0"/>
              <a:buNone/>
            </a:pPr>
            <a:r>
              <a:rPr lang="fr-FR" sz="2400" b="1" smtClean="0">
                <a:latin typeface="Bookman Old Style" pitchFamily="18" charset="0"/>
              </a:rPr>
              <a:t>Se rapprocher</a:t>
            </a:r>
            <a:r>
              <a:rPr lang="fr-FR" sz="2400" smtClean="0">
                <a:latin typeface="Bookman Old Style" pitchFamily="18" charset="0"/>
              </a:rPr>
              <a:t> </a:t>
            </a:r>
            <a:r>
              <a:rPr lang="fr-FR" sz="2400" b="1" smtClean="0">
                <a:latin typeface="Bookman Old Style" pitchFamily="18" charset="0"/>
              </a:rPr>
              <a:t>du siège de l’ADAPAH</a:t>
            </a:r>
          </a:p>
          <a:p>
            <a:pPr algn="ctr">
              <a:buFont typeface="Arial" charset="0"/>
              <a:buNone/>
            </a:pPr>
            <a:r>
              <a:rPr lang="fr-FR" sz="2000" smtClean="0">
                <a:latin typeface="Bookman Old Style" pitchFamily="18" charset="0"/>
              </a:rPr>
              <a:t>30 rue du Commandant Hugueny</a:t>
            </a:r>
          </a:p>
          <a:p>
            <a:pPr algn="ctr">
              <a:buFont typeface="Arial" charset="0"/>
              <a:buNone/>
            </a:pPr>
            <a:r>
              <a:rPr lang="fr-FR" sz="2000" smtClean="0">
                <a:latin typeface="Bookman Old Style" pitchFamily="18" charset="0"/>
              </a:rPr>
              <a:t>52000 CHAUMONT</a:t>
            </a:r>
          </a:p>
          <a:p>
            <a:pPr algn="ctr">
              <a:buFont typeface="Arial" charset="0"/>
              <a:buNone/>
            </a:pPr>
            <a:r>
              <a:rPr lang="fr-FR" sz="2000" smtClean="0">
                <a:latin typeface="Bookman Old Style" pitchFamily="18" charset="0"/>
              </a:rPr>
              <a:t>03.25.03.51.28</a:t>
            </a:r>
          </a:p>
          <a:p>
            <a:pPr algn="ctr">
              <a:buFont typeface="Arial" charset="0"/>
              <a:buNone/>
            </a:pPr>
            <a:r>
              <a:rPr lang="fr-FR" sz="2000" smtClean="0">
                <a:latin typeface="Bookman Old Style" pitchFamily="18" charset="0"/>
              </a:rPr>
              <a:t>adapah.hautemarne@wanadoo.fr</a:t>
            </a:r>
          </a:p>
          <a:p>
            <a:pPr algn="ctr">
              <a:buFont typeface="Arial" charset="0"/>
              <a:buNone/>
            </a:pPr>
            <a:endParaRPr lang="fr-FR" sz="1600" smtClean="0">
              <a:latin typeface="Bookman Old Style" pitchFamily="18" charset="0"/>
            </a:endParaRPr>
          </a:p>
          <a:p>
            <a:pPr algn="ctr">
              <a:buFont typeface="Arial" charset="0"/>
              <a:buNone/>
            </a:pPr>
            <a:r>
              <a:rPr lang="fr-FR" sz="2400" smtClean="0">
                <a:latin typeface="Bookman Old Style" pitchFamily="18" charset="0"/>
              </a:rPr>
              <a:t>Ou se rendre à l’antenne de LANGRES</a:t>
            </a:r>
          </a:p>
          <a:p>
            <a:pPr algn="ctr">
              <a:buFont typeface="Arial" charset="0"/>
              <a:buNone/>
            </a:pPr>
            <a:r>
              <a:rPr lang="fr-FR" sz="2000" smtClean="0">
                <a:latin typeface="Bookman Old Style" pitchFamily="18" charset="0"/>
              </a:rPr>
              <a:t>14 Place Jenson</a:t>
            </a:r>
          </a:p>
          <a:p>
            <a:pPr algn="ctr">
              <a:buFont typeface="Arial" charset="0"/>
              <a:buNone/>
            </a:pPr>
            <a:r>
              <a:rPr lang="fr-FR" sz="2000" smtClean="0">
                <a:latin typeface="Bookman Old Style" pitchFamily="18" charset="0"/>
              </a:rPr>
              <a:t>52200 LANGRES</a:t>
            </a:r>
          </a:p>
          <a:p>
            <a:pPr algn="ctr">
              <a:buFont typeface="Arial" charset="0"/>
              <a:buNone/>
            </a:pPr>
            <a:r>
              <a:rPr lang="fr-FR" sz="2000" smtClean="0">
                <a:latin typeface="Bookman Old Style" pitchFamily="18" charset="0"/>
              </a:rPr>
              <a:t>Tel : 03.25.90.31.99</a:t>
            </a:r>
          </a:p>
          <a:p>
            <a:pPr algn="ctr">
              <a:buFont typeface="Arial" charset="0"/>
              <a:buNone/>
            </a:pPr>
            <a:r>
              <a:rPr lang="fr-FR" sz="2000" smtClean="0">
                <a:latin typeface="Bookman Old Style" pitchFamily="18" charset="0"/>
              </a:rPr>
              <a:t>adapah-langres@orange.fr</a:t>
            </a:r>
          </a:p>
          <a:p>
            <a:pPr algn="ctr">
              <a:buFont typeface="Arial" charset="0"/>
              <a:buNone/>
            </a:pPr>
            <a:endParaRPr lang="fr-FR" sz="2400" smtClean="0">
              <a:latin typeface="Bookman Old Style" pitchFamily="18" charset="0"/>
            </a:endParaRPr>
          </a:p>
          <a:p>
            <a:pPr algn="ctr">
              <a:buFont typeface="Arial" charset="0"/>
              <a:buNone/>
            </a:pPr>
            <a:endParaRPr lang="fr-FR" sz="2400" smtClean="0">
              <a:latin typeface="Bookman Old Style" pitchFamily="18" charset="0"/>
            </a:endParaRPr>
          </a:p>
        </p:txBody>
      </p:sp>
      <p:pic>
        <p:nvPicPr>
          <p:cNvPr id="21506" name="Image 3" descr="ADAPAH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88913"/>
            <a:ext cx="135255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364</Words>
  <Application>Microsoft Office PowerPoint</Application>
  <PresentationFormat>Affichage à l'écran 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Calibri</vt:lpstr>
      <vt:lpstr>Arial</vt:lpstr>
      <vt:lpstr>Bookman Old Style</vt:lpstr>
      <vt:lpstr>Thème Office</vt:lpstr>
      <vt:lpstr>Diapositive 1</vt:lpstr>
      <vt:lpstr>Diapositive 2</vt:lpstr>
      <vt:lpstr> 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POSTE11</dc:creator>
  <cp:lastModifiedBy>dmorot</cp:lastModifiedBy>
  <cp:revision>33</cp:revision>
  <dcterms:created xsi:type="dcterms:W3CDTF">2012-10-15T09:13:54Z</dcterms:created>
  <dcterms:modified xsi:type="dcterms:W3CDTF">2013-08-30T12:45:39Z</dcterms:modified>
</cp:coreProperties>
</file>