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r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25" name="Sous-titr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1" name="Espace réservé de la date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C7133E3-F906-4929-8915-D087FED2A06E}" type="datetimeFigureOut">
              <a:rPr lang="fr-FR" smtClean="0"/>
              <a:pPr/>
              <a:t>24/05/2013</a:t>
            </a:fld>
            <a:endParaRPr lang="fr-FR"/>
          </a:p>
        </p:txBody>
      </p: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62BF677-D5BD-4D3B-A120-E90CD0A7DD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7133E3-F906-4929-8915-D087FED2A06E}" type="datetimeFigureOut">
              <a:rPr lang="fr-FR" smtClean="0"/>
              <a:pPr/>
              <a:t>24/05/2013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2BF677-D5BD-4D3B-A120-E90CD0A7DD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C7133E3-F906-4929-8915-D087FED2A06E}" type="datetimeFigureOut">
              <a:rPr lang="fr-FR" smtClean="0"/>
              <a:pPr/>
              <a:t>24/05/2013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62BF677-D5BD-4D3B-A120-E90CD0A7DD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7133E3-F906-4929-8915-D087FED2A06E}" type="datetimeFigureOut">
              <a:rPr lang="fr-FR" smtClean="0"/>
              <a:pPr/>
              <a:t>24/05/2013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2BF677-D5BD-4D3B-A120-E90CD0A7DD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C7133E3-F906-4929-8915-D087FED2A06E}" type="datetimeFigureOut">
              <a:rPr lang="fr-FR" smtClean="0"/>
              <a:pPr/>
              <a:t>24/05/2013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62BF677-D5BD-4D3B-A120-E90CD0A7DD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7133E3-F906-4929-8915-D087FED2A06E}" type="datetimeFigureOut">
              <a:rPr lang="fr-FR" smtClean="0"/>
              <a:pPr/>
              <a:t>24/05/2013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2BF677-D5BD-4D3B-A120-E90CD0A7DD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7133E3-F906-4929-8915-D087FED2A06E}" type="datetimeFigureOut">
              <a:rPr lang="fr-FR" smtClean="0"/>
              <a:pPr/>
              <a:t>24/05/2013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2BF677-D5BD-4D3B-A120-E90CD0A7DD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7133E3-F906-4929-8915-D087FED2A06E}" type="datetimeFigureOut">
              <a:rPr lang="fr-FR" smtClean="0"/>
              <a:pPr/>
              <a:t>24/05/2013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2BF677-D5BD-4D3B-A120-E90CD0A7DD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C7133E3-F906-4929-8915-D087FED2A06E}" type="datetimeFigureOut">
              <a:rPr lang="fr-FR" smtClean="0"/>
              <a:pPr/>
              <a:t>24/05/2013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2BF677-D5BD-4D3B-A120-E90CD0A7DD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7133E3-F906-4929-8915-D087FED2A06E}" type="datetimeFigureOut">
              <a:rPr lang="fr-FR" smtClean="0"/>
              <a:pPr/>
              <a:t>24/05/2013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2BF677-D5BD-4D3B-A120-E90CD0A7DD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C7133E3-F906-4929-8915-D087FED2A06E}" type="datetimeFigureOut">
              <a:rPr lang="fr-FR" smtClean="0"/>
              <a:pPr/>
              <a:t>24/05/2013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62BF677-D5BD-4D3B-A120-E90CD0A7DDCE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pour une image 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titre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1" name="Espace réservé du texte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27" name="Espace réservé de la date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C7133E3-F906-4929-8915-D087FED2A06E}" type="datetimeFigureOut">
              <a:rPr lang="fr-FR" smtClean="0"/>
              <a:pPr/>
              <a:t>24/05/2013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6" name="Espace réservé du numéro de diapositiv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62BF677-D5BD-4D3B-A120-E90CD0A7DDC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347864" y="1196752"/>
            <a:ext cx="5525612" cy="2868168"/>
          </a:xfrm>
        </p:spPr>
        <p:txBody>
          <a:bodyPr/>
          <a:lstStyle/>
          <a:p>
            <a:pPr algn="ctr"/>
            <a:r>
              <a:rPr lang="fr-FR" dirty="0" smtClean="0"/>
              <a:t>EHPAD SAINT-MARTIN</a:t>
            </a:r>
            <a:br>
              <a:rPr lang="fr-FR" dirty="0" smtClean="0"/>
            </a:br>
            <a:r>
              <a:rPr lang="fr-FR" dirty="0" smtClean="0"/>
              <a:t>ACCUEIL DE JOUR</a:t>
            </a:r>
            <a:br>
              <a:rPr lang="fr-FR" dirty="0" smtClean="0"/>
            </a:br>
            <a:r>
              <a:rPr lang="fr-FR" dirty="0" smtClean="0"/>
              <a:t>« L’ARC-EN-CIEL »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ARC-EN-BARROIS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779912" y="5301208"/>
            <a:ext cx="5114778" cy="1101248"/>
          </a:xfrm>
        </p:spPr>
        <p:txBody>
          <a:bodyPr/>
          <a:lstStyle/>
          <a:p>
            <a:r>
              <a:rPr lang="fr-FR" dirty="0" smtClean="0"/>
              <a:t>Journée du 28 mai 2013</a:t>
            </a:r>
            <a:endParaRPr lang="fr-FR" dirty="0"/>
          </a:p>
        </p:txBody>
      </p:sp>
      <p:pic>
        <p:nvPicPr>
          <p:cNvPr id="1026" name="Picture 2" descr="C:\Documents and Settings\Direction.HEXAGONE\Bureau\ETUDE\EHPAD ARC 2_edit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20888"/>
            <a:ext cx="3868284" cy="2448272"/>
          </a:xfrm>
          <a:prstGeom prst="rect">
            <a:avLst/>
          </a:prstGeom>
          <a:noFill/>
        </p:spPr>
      </p:pic>
      <p:sp>
        <p:nvSpPr>
          <p:cNvPr id="4" name="ZoneTexte 3"/>
          <p:cNvSpPr txBox="1"/>
          <p:nvPr/>
        </p:nvSpPr>
        <p:spPr>
          <a:xfrm>
            <a:off x="2915816" y="5876257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i="1" dirty="0" smtClean="0">
                <a:solidFill>
                  <a:srgbClr val="FFFF00"/>
                </a:solidFill>
              </a:rPr>
              <a:t>Combattre l’isolement de la personne et de son entourage</a:t>
            </a:r>
            <a:endParaRPr lang="fr-FR" b="1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804704"/>
          </a:xfrm>
        </p:spPr>
        <p:txBody>
          <a:bodyPr/>
          <a:lstStyle/>
          <a:p>
            <a:pPr algn="ctr"/>
            <a:r>
              <a:rPr lang="fr-FR" dirty="0" smtClean="0"/>
              <a:t>Présentation 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1800" dirty="0" smtClean="0"/>
              <a:t>L’accueil de jour « L’Arc en ciel » a ouvert ses portes le 4 octobre 2010, rue Gabeur, Arc-en-Barrois. Service d’aide et de maintien à domicile pour personnes atteintes de la maladie d’Alzheimer et troubles apparentés.</a:t>
            </a:r>
          </a:p>
          <a:p>
            <a:r>
              <a:rPr lang="fr-FR" sz="1800" dirty="0" smtClean="0"/>
              <a:t>Restauration  d’un ancien logement  des instituteurs mise à disposition par la Commune d’Arc</a:t>
            </a:r>
          </a:p>
          <a:p>
            <a:r>
              <a:rPr lang="fr-FR" sz="1800" dirty="0" smtClean="0"/>
              <a:t>Nombre de place : 8</a:t>
            </a:r>
          </a:p>
          <a:p>
            <a:r>
              <a:rPr lang="fr-FR" sz="1800" dirty="0" smtClean="0"/>
              <a:t>Activité en augmentation constante (883 journées en 2012 contre 698 en 2011)</a:t>
            </a:r>
          </a:p>
          <a:p>
            <a:r>
              <a:rPr lang="fr-FR" sz="1800" dirty="0" smtClean="0"/>
              <a:t>Personnel affecté : ergothérapeute, ASG, ASH</a:t>
            </a:r>
          </a:p>
          <a:p>
            <a:r>
              <a:rPr lang="fr-FR" sz="1800" dirty="0" smtClean="0"/>
              <a:t>GMP : 446 en 2012</a:t>
            </a:r>
          </a:p>
          <a:p>
            <a:r>
              <a:rPr lang="fr-FR" sz="1800" dirty="0" smtClean="0"/>
              <a:t>Moyenne d’âge : 84 ans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pPr algn="ctr"/>
            <a:r>
              <a:rPr lang="fr-FR" dirty="0" smtClean="0"/>
              <a:t>MISSIONS ET OBJECTIFS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2251632"/>
          </a:xfrm>
        </p:spPr>
        <p:txBody>
          <a:bodyPr/>
          <a:lstStyle/>
          <a:p>
            <a:r>
              <a:rPr lang="fr-FR" sz="2000" dirty="0" smtClean="0"/>
              <a:t>Après de la personne :</a:t>
            </a:r>
          </a:p>
          <a:p>
            <a:pPr lvl="1"/>
            <a:r>
              <a:rPr lang="fr-FR" sz="2000" dirty="0" smtClean="0"/>
              <a:t>Offrir un accueil en journée, souple</a:t>
            </a:r>
          </a:p>
          <a:p>
            <a:pPr lvl="1"/>
            <a:r>
              <a:rPr lang="fr-FR" sz="2000" dirty="0" smtClean="0"/>
              <a:t>Allier stimulation et respect des rythmes et possibilités</a:t>
            </a:r>
          </a:p>
          <a:p>
            <a:pPr lvl="1"/>
            <a:r>
              <a:rPr lang="fr-FR" sz="2000" dirty="0" smtClean="0"/>
              <a:t>Maintenir la socialisation</a:t>
            </a:r>
          </a:p>
          <a:p>
            <a:pPr lvl="1"/>
            <a:r>
              <a:rPr lang="fr-FR" sz="2000" dirty="0" smtClean="0"/>
              <a:t>Favoriser le maintien à domicile</a:t>
            </a:r>
          </a:p>
          <a:p>
            <a:pPr lvl="1"/>
            <a:r>
              <a:rPr lang="fr-FR" sz="2000" dirty="0" smtClean="0"/>
              <a:t>Retarder les méfaits de la maladie</a:t>
            </a:r>
          </a:p>
          <a:p>
            <a:pPr lvl="1"/>
            <a:endParaRPr lang="fr-FR" dirty="0"/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622176" y="4149080"/>
            <a:ext cx="7239000" cy="225163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tx2"/>
              </a:buClr>
              <a:buSzPct val="73000"/>
              <a:buFont typeface="Wingdings 2"/>
              <a:buChar char=""/>
              <a:defRPr kumimoji="0" sz="2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21208" indent="-228600" algn="l" rtl="0" eaLnBrk="1" latinLnBrk="0" hangingPunct="1">
              <a:spcBef>
                <a:spcPts val="5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23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58952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60000"/>
              <a:buFont typeface="Wingdings"/>
              <a:buChar char="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20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228600" algn="l" rtl="0" eaLnBrk="1" latinLnBrk="0" hangingPunct="1">
              <a:spcBef>
                <a:spcPts val="400"/>
              </a:spcBef>
              <a:buClr>
                <a:schemeClr val="accent4"/>
              </a:buClr>
              <a:buSzPct val="70000"/>
              <a:buFont typeface="Wingdings"/>
              <a:buChar char="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72184" indent="-182880" algn="l" rtl="0" eaLnBrk="1" latinLnBrk="0" hangingPunct="1">
              <a:spcBef>
                <a:spcPts val="400"/>
              </a:spcBef>
              <a:buClr>
                <a:schemeClr val="accent4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673352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80000"/>
              <a:buFont typeface="Wingdings 2"/>
              <a:buChar char="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847088" indent="-182880" algn="l" rtl="0" eaLnBrk="1" latinLnBrk="0" hangingPunct="1">
              <a:spcBef>
                <a:spcPts val="300"/>
              </a:spcBef>
              <a:buClr>
                <a:schemeClr val="accent4"/>
              </a:buClr>
              <a:buSzPct val="100000"/>
              <a:buChar char="•"/>
              <a:defRPr kumimoji="0" sz="1600" kern="1200" baseline="0">
                <a:solidFill>
                  <a:schemeClr val="tx1">
                    <a:tint val="8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057400" indent="-18288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100000"/>
              <a:buFont typeface="Wingdings"/>
              <a:buChar char="§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fr-FR" sz="2000" dirty="0" smtClean="0"/>
              <a:t>Après des aidants familiaux :</a:t>
            </a:r>
          </a:p>
          <a:p>
            <a:pPr lvl="1"/>
            <a:r>
              <a:rPr lang="fr-FR" sz="2000" dirty="0" smtClean="0"/>
              <a:t>Accompagner</a:t>
            </a:r>
          </a:p>
          <a:p>
            <a:pPr lvl="1"/>
            <a:r>
              <a:rPr lang="fr-FR" sz="2000" dirty="0" smtClean="0"/>
              <a:t>Soulager</a:t>
            </a:r>
          </a:p>
          <a:p>
            <a:pPr lvl="1"/>
            <a:r>
              <a:rPr lang="fr-FR" sz="2000" dirty="0" smtClean="0"/>
              <a:t>Assurer le relais dans un lieu adapté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1444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660688"/>
          </a:xfrm>
        </p:spPr>
        <p:txBody>
          <a:bodyPr/>
          <a:lstStyle/>
          <a:p>
            <a:pPr algn="ctr"/>
            <a:r>
              <a:rPr lang="fr-FR" dirty="0" smtClean="0"/>
              <a:t>SPECIFICITES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1800" dirty="0" smtClean="0"/>
              <a:t>Structure au centre du village d’Arc-en-Barrois</a:t>
            </a:r>
          </a:p>
          <a:p>
            <a:r>
              <a:rPr lang="fr-FR" sz="1800" dirty="0" smtClean="0"/>
              <a:t>Fonctionne le lundi, mardi, jeudi et vendredi de 9h à 16h30</a:t>
            </a:r>
          </a:p>
          <a:p>
            <a:r>
              <a:rPr lang="fr-FR" sz="1800" dirty="0" smtClean="0"/>
              <a:t>diversité d’ateliers et animations</a:t>
            </a:r>
          </a:p>
          <a:p>
            <a:r>
              <a:rPr lang="fr-FR" sz="1800" dirty="0" smtClean="0"/>
              <a:t>Journal interne trimestriel</a:t>
            </a:r>
          </a:p>
          <a:p>
            <a:r>
              <a:rPr lang="fr-FR" sz="1800" dirty="0" smtClean="0"/>
              <a:t>Partenaire sur le projet de la « Parenthèse des aidants »</a:t>
            </a:r>
          </a:p>
          <a:p>
            <a:pPr>
              <a:buNone/>
            </a:pPr>
            <a:endParaRPr lang="fr-FR" sz="1800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732696"/>
          </a:xfrm>
        </p:spPr>
        <p:txBody>
          <a:bodyPr/>
          <a:lstStyle/>
          <a:p>
            <a:pPr algn="ctr"/>
            <a:r>
              <a:rPr lang="fr-FR" dirty="0" smtClean="0"/>
              <a:t>PROJETS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z="1800" dirty="0" smtClean="0"/>
          </a:p>
          <a:p>
            <a:endParaRPr lang="fr-FR" sz="1800" dirty="0" smtClean="0"/>
          </a:p>
          <a:p>
            <a:r>
              <a:rPr lang="fr-FR" sz="1800" dirty="0" smtClean="0"/>
              <a:t>Aménagement cours extérieure</a:t>
            </a:r>
          </a:p>
          <a:p>
            <a:r>
              <a:rPr lang="fr-FR" sz="1800" dirty="0" smtClean="0"/>
              <a:t>Signalétique</a:t>
            </a:r>
          </a:p>
          <a:p>
            <a:r>
              <a:rPr lang="fr-FR" sz="1800" dirty="0" smtClean="0"/>
              <a:t>Développement des activités</a:t>
            </a:r>
          </a:p>
          <a:p>
            <a:r>
              <a:rPr lang="fr-FR" sz="1800" dirty="0" smtClean="0"/>
              <a:t>Développement de la communication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 15" descr="GRAND PARDON 2012 33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5536" y="188640"/>
            <a:ext cx="2664296" cy="1836204"/>
          </a:xfrm>
          <a:prstGeom prst="rect">
            <a:avLst/>
          </a:prstGeom>
        </p:spPr>
      </p:pic>
      <p:pic>
        <p:nvPicPr>
          <p:cNvPr id="19" name="Image 18" descr="GRAND PARDON 2012 125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6176" y="2564904"/>
            <a:ext cx="1923678" cy="2564904"/>
          </a:xfrm>
          <a:prstGeom prst="rect">
            <a:avLst/>
          </a:prstGeom>
        </p:spPr>
      </p:pic>
      <p:pic>
        <p:nvPicPr>
          <p:cNvPr id="20" name="Image 19" descr="GRAND PARDON 2012 127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995936" y="404664"/>
            <a:ext cx="2843808" cy="2132856"/>
          </a:xfrm>
          <a:prstGeom prst="rect">
            <a:avLst/>
          </a:prstGeom>
        </p:spPr>
      </p:pic>
      <p:pic>
        <p:nvPicPr>
          <p:cNvPr id="21" name="Image 20" descr="GRAND PARDON 2012 347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95536" y="4725144"/>
            <a:ext cx="2843808" cy="2132856"/>
          </a:xfrm>
          <a:prstGeom prst="rect">
            <a:avLst/>
          </a:prstGeom>
        </p:spPr>
      </p:pic>
      <p:pic>
        <p:nvPicPr>
          <p:cNvPr id="22" name="Image 21" descr="GRAND PARDON 2012 535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923928" y="1988840"/>
            <a:ext cx="1995686" cy="2660915"/>
          </a:xfrm>
          <a:prstGeom prst="rect">
            <a:avLst/>
          </a:prstGeom>
        </p:spPr>
      </p:pic>
      <p:pic>
        <p:nvPicPr>
          <p:cNvPr id="25" name="Image 24" descr="GRAND PARDON 2012 128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707904" y="4797152"/>
            <a:ext cx="3059832" cy="2294874"/>
          </a:xfrm>
          <a:prstGeom prst="rect">
            <a:avLst/>
          </a:prstGeom>
        </p:spPr>
      </p:pic>
      <p:pic>
        <p:nvPicPr>
          <p:cNvPr id="26" name="Image 25" descr="GRAND PARDON 2012 080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51520" y="2060848"/>
            <a:ext cx="3347864" cy="251089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168</TotalTime>
  <Words>118</Words>
  <Application>Microsoft Office PowerPoint</Application>
  <PresentationFormat>Affichage à l'écran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Opulent</vt:lpstr>
      <vt:lpstr>EHPAD SAINT-MARTIN ACCUEIL DE JOUR « L’ARC-EN-CIEL »  ARC-EN-BARROIS</vt:lpstr>
      <vt:lpstr>Présentation </vt:lpstr>
      <vt:lpstr>MISSIONS ET OBJECTIFS</vt:lpstr>
      <vt:lpstr>SPECIFICITES</vt:lpstr>
      <vt:lpstr>PROJETS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EHPAD SAINT-MARTIN  ARC-EN-BARROIS</dc:title>
  <dc:creator>Direction</dc:creator>
  <cp:lastModifiedBy>Florent</cp:lastModifiedBy>
  <cp:revision>8</cp:revision>
  <dcterms:created xsi:type="dcterms:W3CDTF">2013-05-23T08:38:45Z</dcterms:created>
  <dcterms:modified xsi:type="dcterms:W3CDTF">2013-05-24T10:44:48Z</dcterms:modified>
</cp:coreProperties>
</file>