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9"/>
  </p:notesMasterIdLst>
  <p:handoutMasterIdLst>
    <p:handoutMasterId r:id="rId30"/>
  </p:handoutMasterIdLst>
  <p:sldIdLst>
    <p:sldId id="256" r:id="rId2"/>
    <p:sldId id="259" r:id="rId3"/>
    <p:sldId id="280" r:id="rId4"/>
    <p:sldId id="281" r:id="rId5"/>
    <p:sldId id="282" r:id="rId6"/>
    <p:sldId id="279" r:id="rId7"/>
    <p:sldId id="261" r:id="rId8"/>
    <p:sldId id="263" r:id="rId9"/>
    <p:sldId id="264" r:id="rId10"/>
    <p:sldId id="265" r:id="rId11"/>
    <p:sldId id="266" r:id="rId12"/>
    <p:sldId id="267" r:id="rId13"/>
    <p:sldId id="269" r:id="rId14"/>
    <p:sldId id="283" r:id="rId15"/>
    <p:sldId id="284" r:id="rId16"/>
    <p:sldId id="285" r:id="rId17"/>
    <p:sldId id="270" r:id="rId18"/>
    <p:sldId id="286" r:id="rId19"/>
    <p:sldId id="287" r:id="rId20"/>
    <p:sldId id="288" r:id="rId21"/>
    <p:sldId id="271" r:id="rId22"/>
    <p:sldId id="289" r:id="rId23"/>
    <p:sldId id="272" r:id="rId24"/>
    <p:sldId id="275" r:id="rId25"/>
    <p:sldId id="291" r:id="rId26"/>
    <p:sldId id="277" r:id="rId27"/>
    <p:sldId id="278" r:id="rId28"/>
  </p:sldIdLst>
  <p:sldSz cx="9144000" cy="6858000" type="screen4x3"/>
  <p:notesSz cx="6794500" cy="9918700"/>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5FB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28" autoAdjust="0"/>
    <p:restoredTop sz="96516" autoAdjust="0"/>
  </p:normalViewPr>
  <p:slideViewPr>
    <p:cSldViewPr>
      <p:cViewPr varScale="1">
        <p:scale>
          <a:sx n="75" d="100"/>
          <a:sy n="75" d="100"/>
        </p:scale>
        <p:origin x="-384" y="-90"/>
      </p:cViewPr>
      <p:guideLst>
        <p:guide orient="horz" pos="2160"/>
        <p:guide pos="2880"/>
      </p:guideLst>
    </p:cSldViewPr>
  </p:slideViewPr>
  <p:outlineViewPr>
    <p:cViewPr>
      <p:scale>
        <a:sx n="33" d="100"/>
        <a:sy n="33" d="100"/>
      </p:scale>
      <p:origin x="0" y="1943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294481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fr-FR"/>
          </a:p>
        </p:txBody>
      </p:sp>
      <p:sp>
        <p:nvSpPr>
          <p:cNvPr id="54275" name="Rectangle 3"/>
          <p:cNvSpPr>
            <a:spLocks noGrp="1" noChangeArrowheads="1"/>
          </p:cNvSpPr>
          <p:nvPr>
            <p:ph type="dt" sz="quarter" idx="1"/>
          </p:nvPr>
        </p:nvSpPr>
        <p:spPr bwMode="auto">
          <a:xfrm>
            <a:off x="3848100" y="0"/>
            <a:ext cx="294481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fld id="{FDB36016-AFE7-4466-9D3D-A47C8D2299C7}" type="datetimeFigureOut">
              <a:rPr lang="fr-FR"/>
              <a:pPr/>
              <a:t>26/08/2013</a:t>
            </a:fld>
            <a:endParaRPr lang="fr-FR"/>
          </a:p>
        </p:txBody>
      </p:sp>
      <p:sp>
        <p:nvSpPr>
          <p:cNvPr id="54276" name="Rectangle 4"/>
          <p:cNvSpPr>
            <a:spLocks noGrp="1" noChangeArrowheads="1"/>
          </p:cNvSpPr>
          <p:nvPr>
            <p:ph type="ftr" sz="quarter" idx="2"/>
          </p:nvPr>
        </p:nvSpPr>
        <p:spPr bwMode="auto">
          <a:xfrm>
            <a:off x="0" y="9421813"/>
            <a:ext cx="294481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fr-FR"/>
          </a:p>
        </p:txBody>
      </p:sp>
      <p:sp>
        <p:nvSpPr>
          <p:cNvPr id="54277" name="Rectangle 5"/>
          <p:cNvSpPr>
            <a:spLocks noGrp="1" noChangeArrowheads="1"/>
          </p:cNvSpPr>
          <p:nvPr>
            <p:ph type="sldNum" sz="quarter" idx="3"/>
          </p:nvPr>
        </p:nvSpPr>
        <p:spPr bwMode="auto">
          <a:xfrm>
            <a:off x="3848100" y="9421813"/>
            <a:ext cx="294481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249099DE-CC81-4505-88F1-837C63ABC840}" type="slidenum">
              <a:rPr lang="fr-FR"/>
              <a:pPr/>
              <a:t>‹N°›</a:t>
            </a:fld>
            <a:endParaRPr 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4813" cy="4953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fr-FR"/>
          </a:p>
        </p:txBody>
      </p:sp>
      <p:sp>
        <p:nvSpPr>
          <p:cNvPr id="3" name="Espace réservé de la date 2"/>
          <p:cNvSpPr>
            <a:spLocks noGrp="1"/>
          </p:cNvSpPr>
          <p:nvPr>
            <p:ph type="dt" idx="1"/>
          </p:nvPr>
        </p:nvSpPr>
        <p:spPr>
          <a:xfrm>
            <a:off x="3848100" y="0"/>
            <a:ext cx="2944813" cy="4953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38B6CF61-4922-4A8F-96FD-CAAE04F9899E}" type="datetimeFigureOut">
              <a:rPr lang="fr-FR"/>
              <a:pPr>
                <a:defRPr/>
              </a:pPr>
              <a:t>26/08/2013</a:t>
            </a:fld>
            <a:endParaRPr lang="fr-FR"/>
          </a:p>
        </p:txBody>
      </p:sp>
      <p:sp>
        <p:nvSpPr>
          <p:cNvPr id="4" name="Espace réservé de l'image des diapositives 3"/>
          <p:cNvSpPr>
            <a:spLocks noGrp="1" noRot="1" noChangeAspect="1"/>
          </p:cNvSpPr>
          <p:nvPr>
            <p:ph type="sldImg" idx="2"/>
          </p:nvPr>
        </p:nvSpPr>
        <p:spPr>
          <a:xfrm>
            <a:off x="917575" y="744538"/>
            <a:ext cx="4959350" cy="3719512"/>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79450" y="4711700"/>
            <a:ext cx="5435600" cy="4462463"/>
          </a:xfrm>
          <a:prstGeom prst="rect">
            <a:avLst/>
          </a:prstGeom>
        </p:spPr>
        <p:txBody>
          <a:bodyPr vert="horz" lIns="91440" tIns="45720" rIns="91440" bIns="45720" rtlCol="0"/>
          <a:lstStyle/>
          <a:p>
            <a:pPr lvl="0"/>
            <a:r>
              <a:rPr lang="fr-FR" noProof="0" smtClean="0"/>
              <a:t>Modifiez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421813"/>
            <a:ext cx="2944813" cy="4953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3848100" y="9421813"/>
            <a:ext cx="2944813" cy="4953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99F0D5FF-EDF5-460D-9DFD-052D33DB22F7}" type="slidenum">
              <a:rPr lang="fr-FR"/>
              <a:pPr>
                <a:defRPr/>
              </a:pPr>
              <a:t>‹N°›</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16386"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smtClean="0"/>
              <a:t>Court séjour gériatrique, notion de filière , réseau, globale</a:t>
            </a:r>
          </a:p>
        </p:txBody>
      </p:sp>
      <p:sp>
        <p:nvSpPr>
          <p:cNvPr id="16387"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1B60D5-8977-4A7F-9A5D-772EFFD7A00C}" type="slidenum">
              <a:rPr lang="fr-FR"/>
              <a:pPr fontAlgn="base">
                <a:spcBef>
                  <a:spcPct val="0"/>
                </a:spcBef>
                <a:spcAft>
                  <a:spcPct val="0"/>
                </a:spcAft>
                <a:defRPr/>
              </a:pPr>
              <a:t>2</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22530"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smtClean="0"/>
              <a:t>Regeca,  réseau de démence bourguignon,</a:t>
            </a:r>
          </a:p>
        </p:txBody>
      </p:sp>
      <p:sp>
        <p:nvSpPr>
          <p:cNvPr id="22531"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6840ED4-1B0D-410D-995B-19B0E5C1C035}" type="slidenum">
              <a:rPr lang="fr-FR"/>
              <a:pPr fontAlgn="base">
                <a:spcBef>
                  <a:spcPct val="0"/>
                </a:spcBef>
                <a:spcAft>
                  <a:spcPct val="0"/>
                </a:spcAft>
                <a:defRPr/>
              </a:pPr>
              <a:t>7</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24578"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smtClean="0"/>
              <a:t>Cardio, neuro, gériatre, mais aussi paramédical, CH langres</a:t>
            </a:r>
          </a:p>
        </p:txBody>
      </p:sp>
      <p:sp>
        <p:nvSpPr>
          <p:cNvPr id="24579"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8152CBC-903F-4CBE-8CC6-28309444D141}" type="slidenum">
              <a:rPr lang="fr-FR"/>
              <a:pPr fontAlgn="base">
                <a:spcBef>
                  <a:spcPct val="0"/>
                </a:spcBef>
                <a:spcAft>
                  <a:spcPct val="0"/>
                </a:spcAft>
                <a:defRPr/>
              </a:pPr>
              <a:t>8</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26626"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smtClean="0"/>
              <a:t>Equipe pluridisciplinaire</a:t>
            </a:r>
          </a:p>
        </p:txBody>
      </p:sp>
      <p:sp>
        <p:nvSpPr>
          <p:cNvPr id="26627"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934B16F-1660-4AE4-97B4-072B5735E7E6}" type="slidenum">
              <a:rPr lang="fr-FR"/>
              <a:pPr fontAlgn="base">
                <a:spcBef>
                  <a:spcPct val="0"/>
                </a:spcBef>
                <a:spcAft>
                  <a:spcPct val="0"/>
                </a:spcAft>
                <a:defRPr/>
              </a:pPr>
              <a:t>9</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28674"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smtClean="0"/>
              <a:t>Gériatre réferent mutation interne</a:t>
            </a:r>
          </a:p>
        </p:txBody>
      </p:sp>
      <p:sp>
        <p:nvSpPr>
          <p:cNvPr id="28675"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31673A7-F895-41C6-9DB8-363A4E382CC8}" type="slidenum">
              <a:rPr lang="fr-FR"/>
              <a:pPr fontAlgn="base">
                <a:spcBef>
                  <a:spcPct val="0"/>
                </a:spcBef>
                <a:spcAft>
                  <a:spcPct val="0"/>
                </a:spcAft>
                <a:defRPr/>
              </a:pPr>
              <a:t>10</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30722"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smtClean="0"/>
              <a:t>Réseau ville hôpital , maintien à dom</a:t>
            </a:r>
          </a:p>
        </p:txBody>
      </p:sp>
      <p:sp>
        <p:nvSpPr>
          <p:cNvPr id="30723"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D91EAD4-DA9B-4F99-B452-81CB136DBD5A}" type="slidenum">
              <a:rPr lang="fr-FR"/>
              <a:pPr fontAlgn="base">
                <a:spcBef>
                  <a:spcPct val="0"/>
                </a:spcBef>
                <a:spcAft>
                  <a:spcPct val="0"/>
                </a:spcAft>
                <a:defRPr/>
              </a:pPr>
              <a:t>11</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45058"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smtClean="0"/>
              <a:t>Déjà préexistant tt MG a son propre syst d’orientation </a:t>
            </a:r>
          </a:p>
        </p:txBody>
      </p:sp>
      <p:sp>
        <p:nvSpPr>
          <p:cNvPr id="45059"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3ECE2B3-E400-4F92-B2A3-7948502822C8}" type="slidenum">
              <a:rPr lang="fr-FR"/>
              <a:pPr fontAlgn="base">
                <a:spcBef>
                  <a:spcPct val="0"/>
                </a:spcBef>
                <a:spcAft>
                  <a:spcPct val="0"/>
                </a:spcAft>
                <a:defRPr/>
              </a:pPr>
              <a:t>24</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47106"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47107"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EC1E5C5-CBCE-480F-ACD7-2CA3D21E88C3}" type="slidenum">
              <a:rPr lang="fr-FR"/>
              <a:pPr fontAlgn="base">
                <a:spcBef>
                  <a:spcPct val="0"/>
                </a:spcBef>
                <a:spcAft>
                  <a:spcPct val="0"/>
                </a:spcAft>
                <a:defRPr/>
              </a:pPr>
              <a:t>25</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49154"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49155"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FECD2AC-5707-4B10-8345-AB034A08BF51}" type="slidenum">
              <a:rPr lang="fr-FR"/>
              <a:pPr fontAlgn="base">
                <a:spcBef>
                  <a:spcPct val="0"/>
                </a:spcBef>
                <a:spcAft>
                  <a:spcPct val="0"/>
                </a:spcAft>
                <a:defRPr/>
              </a:pPr>
              <a:t>26</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4" name="Group 42"/>
          <p:cNvGrpSpPr>
            <a:grpSpLocks/>
          </p:cNvGrpSpPr>
          <p:nvPr/>
        </p:nvGrpSpPr>
        <p:grpSpPr bwMode="auto">
          <a:xfrm>
            <a:off x="-382588" y="0"/>
            <a:ext cx="9932988" cy="6858000"/>
            <a:chOff x="-382404" y="0"/>
            <a:chExt cx="9932332" cy="6858000"/>
          </a:xfrm>
        </p:grpSpPr>
        <p:grpSp>
          <p:nvGrpSpPr>
            <p:cNvPr id="5" name="Group 44"/>
            <p:cNvGrpSpPr>
              <a:grpSpLocks/>
            </p:cNvGrpSpPr>
            <p:nvPr/>
          </p:nvGrpSpPr>
          <p:grpSpPr bwMode="auto">
            <a:xfrm>
              <a:off x="159" y="0"/>
              <a:ext cx="9143396" cy="6858000"/>
              <a:chOff x="159" y="0"/>
              <a:chExt cx="9143396" cy="6858000"/>
            </a:xfrm>
          </p:grpSpPr>
          <p:grpSp>
            <p:nvGrpSpPr>
              <p:cNvPr id="28" name="Group 4"/>
              <p:cNvGrpSpPr>
                <a:grpSpLocks/>
              </p:cNvGrpSpPr>
              <p:nvPr/>
            </p:nvGrpSpPr>
            <p:grpSpPr bwMode="auto">
              <a:xfrm>
                <a:off x="159" y="0"/>
                <a:ext cx="2514434" cy="6858000"/>
                <a:chOff x="159" y="0"/>
                <a:chExt cx="2514434" cy="6858000"/>
              </a:xfrm>
            </p:grpSpPr>
            <p:sp>
              <p:nvSpPr>
                <p:cNvPr id="40" name="Rectangle 114"/>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2"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29" name="Group 5"/>
              <p:cNvGrpSpPr>
                <a:grpSpLocks/>
              </p:cNvGrpSpPr>
              <p:nvPr/>
            </p:nvGrpSpPr>
            <p:grpSpPr bwMode="auto">
              <a:xfrm>
                <a:off x="422406" y="0"/>
                <a:ext cx="2514434" cy="6858000"/>
                <a:chOff x="-504" y="0"/>
                <a:chExt cx="2514434" cy="6858000"/>
              </a:xfrm>
            </p:grpSpPr>
            <p:sp>
              <p:nvSpPr>
                <p:cNvPr id="37" name="Rectangle 84"/>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 name="Rectangle 85"/>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Rectangle 113"/>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0" name="Group 9"/>
              <p:cNvGrpSpPr>
                <a:grpSpLocks/>
              </p:cNvGrpSpPr>
              <p:nvPr/>
            </p:nvGrpSpPr>
            <p:grpSpPr bwMode="auto">
              <a:xfrm rot="10800000">
                <a:off x="6629121" y="0"/>
                <a:ext cx="2514434" cy="6858000"/>
                <a:chOff x="445" y="0"/>
                <a:chExt cx="2514434" cy="6858000"/>
              </a:xfrm>
            </p:grpSpPr>
            <p:sp>
              <p:nvSpPr>
                <p:cNvPr id="34" name="Rectangle 77"/>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Rectangle 78"/>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Rectangle 80"/>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1" name="Rectangle 74"/>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Rectangle 75"/>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Rectangle 76"/>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6" name="Freeform 44"/>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7" name="Freeform 47"/>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8" name="Freeform 48"/>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9" name="Freeform 50"/>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0" name="Freeform 51"/>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1" name="Hexagon 52"/>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Hexagon 53"/>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Hexagon 54"/>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Hexagon 55"/>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Hexagon 56"/>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Freeform 57"/>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Hexagon 58"/>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Hexagon 59"/>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Hexagon 60"/>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Hexagon 61"/>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Hexagon 62"/>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Hexagon 63"/>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Hexagon 64"/>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Hexagon 65"/>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Hexagon 66"/>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Freeform 67"/>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Freeform 68"/>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43" name="Rectangle 45"/>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4" name="Rectangle 46"/>
          <p:cNvSpPr/>
          <p:nvPr/>
        </p:nvSpPr>
        <p:spPr>
          <a:xfrm>
            <a:off x="4649788" y="-22225"/>
            <a:ext cx="3505200" cy="23129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 name="Rectangle 49"/>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6" name="Rectangle 88"/>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fr-FR" smtClean="0"/>
              <a:t>Modifiez le style du titre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7" name="Date Placeholder 3"/>
          <p:cNvSpPr>
            <a:spLocks noGrp="1"/>
          </p:cNvSpPr>
          <p:nvPr>
            <p:ph type="dt" sz="half" idx="10"/>
          </p:nvPr>
        </p:nvSpPr>
        <p:spPr>
          <a:xfrm>
            <a:off x="4738688" y="1516063"/>
            <a:ext cx="2133600" cy="752475"/>
          </a:xfrm>
        </p:spPr>
        <p:txBody>
          <a:bodyPr anchor="b"/>
          <a:lstStyle>
            <a:lvl1pPr algn="l">
              <a:defRPr sz="2400"/>
            </a:lvl1pPr>
          </a:lstStyle>
          <a:p>
            <a:pPr>
              <a:defRPr/>
            </a:pPr>
            <a:fld id="{B09AF474-3325-4100-BE64-28E838498AEF}" type="datetimeFigureOut">
              <a:rPr lang="fr-FR"/>
              <a:pPr>
                <a:defRPr/>
              </a:pPr>
              <a:t>26/08/2013</a:t>
            </a:fld>
            <a:endParaRPr lang="fr-FR"/>
          </a:p>
        </p:txBody>
      </p:sp>
      <p:sp>
        <p:nvSpPr>
          <p:cNvPr id="48" name="Footer Placeholder 4"/>
          <p:cNvSpPr>
            <a:spLocks noGrp="1"/>
          </p:cNvSpPr>
          <p:nvPr>
            <p:ph type="ftr" sz="quarter" idx="11"/>
          </p:nvPr>
        </p:nvSpPr>
        <p:spPr>
          <a:xfrm>
            <a:off x="5303838" y="5719763"/>
            <a:ext cx="2830512" cy="365125"/>
          </a:xfrm>
        </p:spPr>
        <p:txBody>
          <a:bodyPr>
            <a:normAutofit/>
          </a:bodyPr>
          <a:lstStyle>
            <a:lvl1pPr>
              <a:defRPr>
                <a:solidFill>
                  <a:schemeClr val="accent1"/>
                </a:solidFill>
              </a:defRPr>
            </a:lvl1pPr>
          </a:lstStyle>
          <a:p>
            <a:pPr>
              <a:defRPr/>
            </a:pPr>
            <a:endParaRPr lang="fr-FR"/>
          </a:p>
        </p:txBody>
      </p:sp>
      <p:sp>
        <p:nvSpPr>
          <p:cNvPr id="49" name="Slide Number Placeholder 5"/>
          <p:cNvSpPr>
            <a:spLocks noGrp="1"/>
          </p:cNvSpPr>
          <p:nvPr>
            <p:ph type="sldNum" sz="quarter" idx="12"/>
          </p:nvPr>
        </p:nvSpPr>
        <p:spPr>
          <a:xfrm>
            <a:off x="4649788" y="5719763"/>
            <a:ext cx="642937" cy="365125"/>
          </a:xfrm>
        </p:spPr>
        <p:txBody>
          <a:bodyPr/>
          <a:lstStyle>
            <a:lvl1pPr>
              <a:defRPr>
                <a:solidFill>
                  <a:schemeClr val="accent1"/>
                </a:solidFill>
              </a:defRPr>
            </a:lvl1pPr>
          </a:lstStyle>
          <a:p>
            <a:pPr>
              <a:defRPr/>
            </a:pPr>
            <a:fld id="{25258947-4413-4029-A4CB-A8D5C8A4ACAB}"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lvl1pPr>
              <a:defRPr/>
            </a:lvl1pPr>
          </a:lstStyle>
          <a:p>
            <a:pPr>
              <a:defRPr/>
            </a:pPr>
            <a:fld id="{CD521728-BD9B-4458-A823-85BE8BD2B8F5}" type="datetimeFigureOut">
              <a:rPr lang="fr-FR"/>
              <a:pPr>
                <a:defRPr/>
              </a:pPr>
              <a:t>26/08/2013</a:t>
            </a:fld>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880CB561-66D5-4761-BD1D-11D436CB619C}"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fr-FR" smtClean="0"/>
              <a:t>Modifiez le style du titre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lvl1pPr>
              <a:defRPr/>
            </a:lvl1pPr>
          </a:lstStyle>
          <a:p>
            <a:pPr>
              <a:defRPr/>
            </a:pPr>
            <a:fld id="{8E6C276B-C978-402B-A72D-0FDC67DE8C47}" type="datetimeFigureOut">
              <a:rPr lang="fr-FR"/>
              <a:pPr>
                <a:defRPr/>
              </a:pPr>
              <a:t>26/08/2013</a:t>
            </a:fld>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259AC6EE-EC7B-47AA-82B1-7DA3899FE45A}"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lvl1pPr>
              <a:defRPr/>
            </a:lvl1pPr>
          </a:lstStyle>
          <a:p>
            <a:pPr>
              <a:defRPr/>
            </a:pPr>
            <a:fld id="{7D0A2D8F-7096-4B43-B7CC-A18E9C3AF1CB}" type="datetimeFigureOut">
              <a:rPr lang="fr-FR"/>
              <a:pPr>
                <a:defRPr/>
              </a:pPr>
              <a:t>26/08/2013</a:t>
            </a:fld>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1B8C2E2D-295E-4BC0-9C99-921F1D42A0DE}"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lstStyle>
            <a:lvl1pPr algn="l">
              <a:defRPr sz="4000" b="0" cap="none" baseline="0"/>
            </a:lvl1pPr>
          </a:lstStyle>
          <a:p>
            <a:r>
              <a:rPr lang="fr-FR" smtClean="0"/>
              <a:t>Modifiez le style du titre</a:t>
            </a:r>
            <a:endParaRPr lang="en-US" dirty="0"/>
          </a:p>
        </p:txBody>
      </p:sp>
      <p:sp>
        <p:nvSpPr>
          <p:cNvPr id="3" name="Text Placeholder 2"/>
          <p:cNvSpPr>
            <a:spLocks noGrp="1"/>
          </p:cNvSpPr>
          <p:nvPr>
            <p:ph type="body" idx="1"/>
          </p:nvPr>
        </p:nvSpPr>
        <p:spPr>
          <a:xfrm>
            <a:off x="1258645" y="4267200"/>
            <a:ext cx="6637467" cy="1520413"/>
          </a:xfrm>
        </p:spPr>
        <p:txBody>
          <a:bodyP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lvl1pPr>
              <a:defRPr/>
            </a:lvl1pPr>
          </a:lstStyle>
          <a:p>
            <a:pPr>
              <a:defRPr/>
            </a:pPr>
            <a:fld id="{C6167493-CD87-4A08-A795-660DAC7B293C}" type="datetimeFigureOut">
              <a:rPr lang="fr-FR"/>
              <a:pPr>
                <a:defRPr/>
              </a:pPr>
              <a:t>26/08/2013</a:t>
            </a:fld>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84715900-E135-467C-A348-ED76451DDF30}"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Date Placeholder 3"/>
          <p:cNvSpPr>
            <a:spLocks noGrp="1"/>
          </p:cNvSpPr>
          <p:nvPr>
            <p:ph type="dt" sz="half" idx="15"/>
          </p:nvPr>
        </p:nvSpPr>
        <p:spPr/>
        <p:txBody>
          <a:bodyPr/>
          <a:lstStyle>
            <a:lvl1pPr>
              <a:defRPr/>
            </a:lvl1pPr>
          </a:lstStyle>
          <a:p>
            <a:pPr>
              <a:defRPr/>
            </a:pPr>
            <a:fld id="{3955E1AD-42D9-4348-80F2-6E25D69A86EE}" type="datetimeFigureOut">
              <a:rPr lang="fr-FR"/>
              <a:pPr>
                <a:defRPr/>
              </a:pPr>
              <a:t>26/08/2013</a:t>
            </a:fld>
            <a:endParaRPr lang="fr-FR"/>
          </a:p>
        </p:txBody>
      </p:sp>
      <p:sp>
        <p:nvSpPr>
          <p:cNvPr id="6" name="Footer Placeholder 4"/>
          <p:cNvSpPr>
            <a:spLocks noGrp="1"/>
          </p:cNvSpPr>
          <p:nvPr>
            <p:ph type="ftr" sz="quarter" idx="16"/>
          </p:nvPr>
        </p:nvSpPr>
        <p:spPr/>
        <p:txBody>
          <a:bodyPr/>
          <a:lstStyle>
            <a:lvl1pPr>
              <a:defRPr/>
            </a:lvl1pPr>
          </a:lstStyle>
          <a:p>
            <a:pPr>
              <a:defRPr/>
            </a:pPr>
            <a:endParaRPr lang="fr-FR"/>
          </a:p>
        </p:txBody>
      </p:sp>
      <p:sp>
        <p:nvSpPr>
          <p:cNvPr id="7" name="Slide Number Placeholder 5"/>
          <p:cNvSpPr>
            <a:spLocks noGrp="1"/>
          </p:cNvSpPr>
          <p:nvPr>
            <p:ph type="sldNum" sz="quarter" idx="17"/>
          </p:nvPr>
        </p:nvSpPr>
        <p:spPr/>
        <p:txBody>
          <a:bodyPr/>
          <a:lstStyle>
            <a:lvl1pPr>
              <a:defRPr/>
            </a:lvl1pPr>
          </a:lstStyle>
          <a:p>
            <a:pPr>
              <a:defRPr/>
            </a:pPr>
            <a:fld id="{D9A82394-5E81-4D5A-A57A-FC4BA95E58E9}"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3"/>
          <p:cNvSpPr>
            <a:spLocks noGrp="1"/>
          </p:cNvSpPr>
          <p:nvPr>
            <p:ph type="dt" sz="half" idx="10"/>
          </p:nvPr>
        </p:nvSpPr>
        <p:spPr/>
        <p:txBody>
          <a:bodyPr/>
          <a:lstStyle>
            <a:lvl1pPr>
              <a:defRPr/>
            </a:lvl1pPr>
          </a:lstStyle>
          <a:p>
            <a:pPr>
              <a:defRPr/>
            </a:pPr>
            <a:fld id="{F55DAE49-A7A1-4CF0-A4DC-35AD7E5A9C03}" type="datetimeFigureOut">
              <a:rPr lang="fr-FR"/>
              <a:pPr>
                <a:defRPr/>
              </a:pPr>
              <a:t>26/08/2013</a:t>
            </a:fld>
            <a:endParaRPr lang="fr-FR"/>
          </a:p>
        </p:txBody>
      </p:sp>
      <p:sp>
        <p:nvSpPr>
          <p:cNvPr id="8" name="Footer Placeholder 4"/>
          <p:cNvSpPr>
            <a:spLocks noGrp="1"/>
          </p:cNvSpPr>
          <p:nvPr>
            <p:ph type="ftr" sz="quarter" idx="11"/>
          </p:nvPr>
        </p:nvSpPr>
        <p:spPr/>
        <p:txBody>
          <a:bodyPr/>
          <a:lstStyle>
            <a:lvl1pPr>
              <a:defRPr/>
            </a:lvl1pPr>
          </a:lstStyle>
          <a:p>
            <a:pPr>
              <a:defRPr/>
            </a:pPr>
            <a:endParaRPr lang="fr-FR"/>
          </a:p>
        </p:txBody>
      </p:sp>
      <p:sp>
        <p:nvSpPr>
          <p:cNvPr id="9" name="Slide Number Placeholder 5"/>
          <p:cNvSpPr>
            <a:spLocks noGrp="1"/>
          </p:cNvSpPr>
          <p:nvPr>
            <p:ph type="sldNum" sz="quarter" idx="12"/>
          </p:nvPr>
        </p:nvSpPr>
        <p:spPr/>
        <p:txBody>
          <a:bodyPr/>
          <a:lstStyle>
            <a:lvl1pPr>
              <a:defRPr/>
            </a:lvl1pPr>
          </a:lstStyle>
          <a:p>
            <a:pPr>
              <a:defRPr/>
            </a:pPr>
            <a:fld id="{B2C2BEA1-FD6E-4B87-A3FC-8F9CC4B6D734}"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3"/>
          <p:cNvSpPr>
            <a:spLocks noGrp="1"/>
          </p:cNvSpPr>
          <p:nvPr>
            <p:ph type="dt" sz="half" idx="10"/>
          </p:nvPr>
        </p:nvSpPr>
        <p:spPr/>
        <p:txBody>
          <a:bodyPr/>
          <a:lstStyle>
            <a:lvl1pPr>
              <a:defRPr/>
            </a:lvl1pPr>
          </a:lstStyle>
          <a:p>
            <a:pPr>
              <a:defRPr/>
            </a:pPr>
            <a:fld id="{13701CF9-4817-4C0F-A553-A0F0822CDA4D}" type="datetimeFigureOut">
              <a:rPr lang="fr-FR"/>
              <a:pPr>
                <a:defRPr/>
              </a:pPr>
              <a:t>26/08/2013</a:t>
            </a:fld>
            <a:endParaRPr lang="fr-FR"/>
          </a:p>
        </p:txBody>
      </p:sp>
      <p:sp>
        <p:nvSpPr>
          <p:cNvPr id="4" name="Footer Placeholder 4"/>
          <p:cNvSpPr>
            <a:spLocks noGrp="1"/>
          </p:cNvSpPr>
          <p:nvPr>
            <p:ph type="ftr" sz="quarter" idx="11"/>
          </p:nvPr>
        </p:nvSpPr>
        <p:spPr/>
        <p:txBody>
          <a:bodyPr/>
          <a:lstStyle>
            <a:lvl1pPr>
              <a:defRPr/>
            </a:lvl1pPr>
          </a:lstStyle>
          <a:p>
            <a:pPr>
              <a:defRPr/>
            </a:pPr>
            <a:endParaRPr lang="fr-FR"/>
          </a:p>
        </p:txBody>
      </p:sp>
      <p:sp>
        <p:nvSpPr>
          <p:cNvPr id="5" name="Slide Number Placeholder 5"/>
          <p:cNvSpPr>
            <a:spLocks noGrp="1"/>
          </p:cNvSpPr>
          <p:nvPr>
            <p:ph type="sldNum" sz="quarter" idx="12"/>
          </p:nvPr>
        </p:nvSpPr>
        <p:spPr/>
        <p:txBody>
          <a:bodyPr/>
          <a:lstStyle>
            <a:lvl1pPr>
              <a:defRPr/>
            </a:lvl1pPr>
          </a:lstStyle>
          <a:p>
            <a:pPr>
              <a:defRPr/>
            </a:pPr>
            <a:fld id="{2673D8D6-AEB7-42FE-A7CB-AAF9623C008F}"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F590A22-F106-44D6-BD77-E7DECFCEAA69}" type="datetimeFigureOut">
              <a:rPr lang="fr-FR"/>
              <a:pPr>
                <a:defRPr/>
              </a:pPr>
              <a:t>26/08/2013</a:t>
            </a:fld>
            <a:endParaRPr lang="fr-FR"/>
          </a:p>
        </p:txBody>
      </p:sp>
      <p:sp>
        <p:nvSpPr>
          <p:cNvPr id="3" name="Footer Placeholder 4"/>
          <p:cNvSpPr>
            <a:spLocks noGrp="1"/>
          </p:cNvSpPr>
          <p:nvPr>
            <p:ph type="ftr" sz="quarter" idx="11"/>
          </p:nvPr>
        </p:nvSpPr>
        <p:spPr/>
        <p:txBody>
          <a:bodyPr/>
          <a:lstStyle>
            <a:lvl1pPr>
              <a:defRPr/>
            </a:lvl1pPr>
          </a:lstStyle>
          <a:p>
            <a:pPr>
              <a:defRPr/>
            </a:pPr>
            <a:endParaRPr lang="fr-FR"/>
          </a:p>
        </p:txBody>
      </p:sp>
      <p:sp>
        <p:nvSpPr>
          <p:cNvPr id="4" name="Slide Number Placeholder 5"/>
          <p:cNvSpPr>
            <a:spLocks noGrp="1"/>
          </p:cNvSpPr>
          <p:nvPr>
            <p:ph type="sldNum" sz="quarter" idx="12"/>
          </p:nvPr>
        </p:nvSpPr>
        <p:spPr/>
        <p:txBody>
          <a:bodyPr/>
          <a:lstStyle>
            <a:lvl1pPr>
              <a:defRPr/>
            </a:lvl1pPr>
          </a:lstStyle>
          <a:p>
            <a:pPr>
              <a:defRPr/>
            </a:pPr>
            <a:fld id="{3F2E6A2F-BE4D-4B38-90C3-38A90BCE00D1}"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grpSp>
        <p:nvGrpSpPr>
          <p:cNvPr id="5" name="Group 43"/>
          <p:cNvGrpSpPr>
            <a:grpSpLocks/>
          </p:cNvGrpSpPr>
          <p:nvPr/>
        </p:nvGrpSpPr>
        <p:grpSpPr bwMode="auto">
          <a:xfrm>
            <a:off x="-382588" y="0"/>
            <a:ext cx="9932988" cy="6858000"/>
            <a:chOff x="-382404" y="0"/>
            <a:chExt cx="9932332" cy="6858000"/>
          </a:xfrm>
        </p:grpSpPr>
        <p:grpSp>
          <p:nvGrpSpPr>
            <p:cNvPr id="6" name="Group 44"/>
            <p:cNvGrpSpPr>
              <a:grpSpLocks/>
            </p:cNvGrpSpPr>
            <p:nvPr/>
          </p:nvGrpSpPr>
          <p:grpSpPr bwMode="auto">
            <a:xfrm>
              <a:off x="159" y="0"/>
              <a:ext cx="9143396" cy="6858000"/>
              <a:chOff x="159" y="0"/>
              <a:chExt cx="9143396" cy="6858000"/>
            </a:xfrm>
          </p:grpSpPr>
          <p:grpSp>
            <p:nvGrpSpPr>
              <p:cNvPr id="29" name="Group 4"/>
              <p:cNvGrpSpPr>
                <a:grpSpLocks/>
              </p:cNvGrpSpPr>
              <p:nvPr/>
            </p:nvGrpSpPr>
            <p:grpSpPr bwMode="auto">
              <a:xfrm>
                <a:off x="159" y="0"/>
                <a:ext cx="2514434" cy="6858000"/>
                <a:chOff x="159" y="0"/>
                <a:chExt cx="2514434" cy="6858000"/>
              </a:xfrm>
            </p:grpSpPr>
            <p:sp>
              <p:nvSpPr>
                <p:cNvPr id="41" name="Rectangle 83"/>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2"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3"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0" name="Group 5"/>
              <p:cNvGrpSpPr>
                <a:grpSpLocks/>
              </p:cNvGrpSpPr>
              <p:nvPr/>
            </p:nvGrpSpPr>
            <p:grpSpPr bwMode="auto">
              <a:xfrm>
                <a:off x="422406" y="0"/>
                <a:ext cx="2514434" cy="6858000"/>
                <a:chOff x="-504" y="0"/>
                <a:chExt cx="2514434" cy="6858000"/>
              </a:xfrm>
            </p:grpSpPr>
            <p:sp>
              <p:nvSpPr>
                <p:cNvPr id="38" name="Rectangle 80"/>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Rectangle 81"/>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Rectangle 82"/>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1" name="Group 9"/>
              <p:cNvGrpSpPr>
                <a:grpSpLocks/>
              </p:cNvGrpSpPr>
              <p:nvPr/>
            </p:nvGrpSpPr>
            <p:grpSpPr bwMode="auto">
              <a:xfrm rot="10800000">
                <a:off x="6629121" y="0"/>
                <a:ext cx="2514434" cy="6858000"/>
                <a:chOff x="445" y="0"/>
                <a:chExt cx="2514434" cy="6858000"/>
              </a:xfrm>
            </p:grpSpPr>
            <p:sp>
              <p:nvSpPr>
                <p:cNvPr id="35" name="Rectangle 77"/>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Rectangle 78"/>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Rectangle 79"/>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2" name="Rectangle 74"/>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Rectangle 75"/>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Rectangle 76"/>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7" name="Freeform 46"/>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8" name="Freeform 47"/>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9" name="Freeform 48"/>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0" name="Freeform 49"/>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1" name="Freeform 50"/>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2" name="Hexagon 51"/>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Hexagon 52"/>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Hexagon 53"/>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Hexagon 54"/>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Hexagon 55"/>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Freeform 58"/>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Hexagon 59"/>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Hexagon 61"/>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Hexagon 62"/>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Hexagon 63"/>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Hexagon 64"/>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Hexagon 65"/>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Hexagon 66"/>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Hexagon 67"/>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Hexagon 68"/>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Freeform 69"/>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Freeform 70"/>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44" name="Rectangle 45"/>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 name="Rectangle 56"/>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6" name="Rectangle 57"/>
          <p:cNvSpPr/>
          <p:nvPr/>
        </p:nvSpPr>
        <p:spPr>
          <a:xfrm>
            <a:off x="904875" y="601663"/>
            <a:ext cx="3562350" cy="564832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7" name="Rectangle 60"/>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2" name="Title 1"/>
          <p:cNvSpPr>
            <a:spLocks noGrp="1"/>
          </p:cNvSpPr>
          <p:nvPr>
            <p:ph type="title"/>
          </p:nvPr>
        </p:nvSpPr>
        <p:spPr>
          <a:xfrm>
            <a:off x="4739833" y="2657434"/>
            <a:ext cx="3304572" cy="1463153"/>
          </a:xfrm>
        </p:spPr>
        <p:txBody>
          <a:bodyPr>
            <a:normAutofit/>
          </a:bodyPr>
          <a:lstStyle>
            <a:lvl1pPr algn="l">
              <a:defRPr sz="2800" b="0"/>
            </a:lvl1pPr>
          </a:lstStyle>
          <a:p>
            <a:r>
              <a:rPr lang="fr-FR" smtClean="0"/>
              <a:t>Modifiez le style du titre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48" name="Date Placeholder 4"/>
          <p:cNvSpPr>
            <a:spLocks noGrp="1"/>
          </p:cNvSpPr>
          <p:nvPr>
            <p:ph type="dt" sz="half" idx="10"/>
          </p:nvPr>
        </p:nvSpPr>
        <p:spPr/>
        <p:txBody>
          <a:bodyPr/>
          <a:lstStyle>
            <a:lvl1pPr>
              <a:defRPr/>
            </a:lvl1pPr>
          </a:lstStyle>
          <a:p>
            <a:pPr>
              <a:defRPr/>
            </a:pPr>
            <a:fld id="{B7939BA9-C98A-4837-989D-FB16C354B2D2}" type="datetimeFigureOut">
              <a:rPr lang="fr-FR"/>
              <a:pPr>
                <a:defRPr/>
              </a:pPr>
              <a:t>26/08/2013</a:t>
            </a:fld>
            <a:endParaRPr lang="fr-FR"/>
          </a:p>
        </p:txBody>
      </p:sp>
      <p:sp>
        <p:nvSpPr>
          <p:cNvPr id="49" name="Slide Number Placeholder 6"/>
          <p:cNvSpPr>
            <a:spLocks noGrp="1"/>
          </p:cNvSpPr>
          <p:nvPr>
            <p:ph type="sldNum" sz="quarter" idx="11"/>
          </p:nvPr>
        </p:nvSpPr>
        <p:spPr/>
        <p:txBody>
          <a:bodyPr/>
          <a:lstStyle>
            <a:lvl1pPr>
              <a:defRPr/>
            </a:lvl1pPr>
          </a:lstStyle>
          <a:p>
            <a:pPr>
              <a:defRPr/>
            </a:pPr>
            <a:fld id="{D26CBEC0-2D74-4882-A4FB-BE3A97794A3B}" type="slidenum">
              <a:rPr lang="fr-FR"/>
              <a:pPr>
                <a:defRPr/>
              </a:pPr>
              <a:t>‹N°›</a:t>
            </a:fld>
            <a:endParaRPr lang="fr-FR"/>
          </a:p>
        </p:txBody>
      </p:sp>
      <p:sp>
        <p:nvSpPr>
          <p:cNvPr id="50" name="Footer Placeholder 5"/>
          <p:cNvSpPr>
            <a:spLocks noGrp="1"/>
          </p:cNvSpPr>
          <p:nvPr>
            <p:ph type="ftr" sz="quarter" idx="12"/>
          </p:nvPr>
        </p:nvSpPr>
        <p:spPr>
          <a:xfrm>
            <a:off x="4641850" y="5724525"/>
            <a:ext cx="3492500" cy="365125"/>
          </a:xfrm>
        </p:spPr>
        <p:txBody>
          <a:bodyPr>
            <a:normAutofit/>
          </a:bodyPr>
          <a:lstStyle>
            <a:lvl1pPr>
              <a:defRPr/>
            </a:lvl1pPr>
          </a:lstStyle>
          <a:p>
            <a:pPr>
              <a:defRPr/>
            </a:pPr>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grpSp>
        <p:nvGrpSpPr>
          <p:cNvPr id="5" name="Group 43"/>
          <p:cNvGrpSpPr>
            <a:grpSpLocks/>
          </p:cNvGrpSpPr>
          <p:nvPr/>
        </p:nvGrpSpPr>
        <p:grpSpPr bwMode="auto">
          <a:xfrm>
            <a:off x="-382588" y="0"/>
            <a:ext cx="9932988" cy="6858000"/>
            <a:chOff x="-382404" y="0"/>
            <a:chExt cx="9932332" cy="6858000"/>
          </a:xfrm>
        </p:grpSpPr>
        <p:grpSp>
          <p:nvGrpSpPr>
            <p:cNvPr id="6" name="Group 44"/>
            <p:cNvGrpSpPr>
              <a:grpSpLocks/>
            </p:cNvGrpSpPr>
            <p:nvPr/>
          </p:nvGrpSpPr>
          <p:grpSpPr bwMode="auto">
            <a:xfrm>
              <a:off x="159" y="0"/>
              <a:ext cx="9143396" cy="6858000"/>
              <a:chOff x="159" y="0"/>
              <a:chExt cx="9143396" cy="6858000"/>
            </a:xfrm>
          </p:grpSpPr>
          <p:grpSp>
            <p:nvGrpSpPr>
              <p:cNvPr id="29" name="Group 4"/>
              <p:cNvGrpSpPr>
                <a:grpSpLocks/>
              </p:cNvGrpSpPr>
              <p:nvPr/>
            </p:nvGrpSpPr>
            <p:grpSpPr bwMode="auto">
              <a:xfrm>
                <a:off x="159" y="0"/>
                <a:ext cx="2514434" cy="6858000"/>
                <a:chOff x="159" y="0"/>
                <a:chExt cx="2514434" cy="6858000"/>
              </a:xfrm>
            </p:grpSpPr>
            <p:sp>
              <p:nvSpPr>
                <p:cNvPr id="41" name="Rectangle 86"/>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2"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3"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0" name="Group 5"/>
              <p:cNvGrpSpPr>
                <a:grpSpLocks/>
              </p:cNvGrpSpPr>
              <p:nvPr/>
            </p:nvGrpSpPr>
            <p:grpSpPr bwMode="auto">
              <a:xfrm>
                <a:off x="422406" y="0"/>
                <a:ext cx="2514434" cy="6858000"/>
                <a:chOff x="-504" y="0"/>
                <a:chExt cx="2514434" cy="6858000"/>
              </a:xfrm>
            </p:grpSpPr>
            <p:sp>
              <p:nvSpPr>
                <p:cNvPr id="38" name="Rectangle 83"/>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Rectangle 84"/>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Rectangle 85"/>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1" name="Group 9"/>
              <p:cNvGrpSpPr>
                <a:grpSpLocks/>
              </p:cNvGrpSpPr>
              <p:nvPr/>
            </p:nvGrpSpPr>
            <p:grpSpPr bwMode="auto">
              <a:xfrm rot="10800000">
                <a:off x="6629121" y="0"/>
                <a:ext cx="2514434" cy="6858000"/>
                <a:chOff x="445" y="0"/>
                <a:chExt cx="2514434" cy="6858000"/>
              </a:xfrm>
            </p:grpSpPr>
            <p:sp>
              <p:nvSpPr>
                <p:cNvPr id="35" name="Rectangle 80"/>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Rectangle 81"/>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Rectangle 82"/>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2" name="Rectangle 77"/>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Rectangle 78"/>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Rectangle 79"/>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7" name="Freeform 45"/>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8" name="Freeform 46"/>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9" name="Freeform 47"/>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0" name="Freeform 48"/>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1" name="Freeform 49"/>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2" name="Hexagon 50"/>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Hexagon 51"/>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Hexagon 59"/>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Hexagon 60"/>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Hexagon 61"/>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Freeform 62"/>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Hexagon 63"/>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Hexagon 64"/>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Hexagon 65"/>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Hexagon 66"/>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Hexagon 67"/>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Hexagon 68"/>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Hexagon 69"/>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Hexagon 70"/>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Hexagon 71"/>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Freeform 72"/>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Freeform 73"/>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44" name="Rectangle 93"/>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 name="Rectangle 100"/>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6" name="Rectangle 101"/>
          <p:cNvSpPr/>
          <p:nvPr/>
        </p:nvSpPr>
        <p:spPr>
          <a:xfrm>
            <a:off x="904875" y="601663"/>
            <a:ext cx="3562350" cy="564832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7" name="Rectangle 104"/>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4734424" y="2660904"/>
            <a:ext cx="3300984" cy="1463040"/>
          </a:xfrm>
        </p:spPr>
        <p:txBody>
          <a:bodyPr>
            <a:normAutofit/>
          </a:bodyPr>
          <a:lstStyle>
            <a:lvl1pPr algn="l">
              <a:defRPr sz="2800" b="0"/>
            </a:lvl1pPr>
          </a:lstStyle>
          <a:p>
            <a:r>
              <a:rPr lang="fr-FR" smtClean="0"/>
              <a:t>Modifiez le style du titre</a:t>
            </a:r>
            <a:endParaRPr lang="en-US"/>
          </a:p>
        </p:txBody>
      </p:sp>
      <p:sp>
        <p:nvSpPr>
          <p:cNvPr id="3" name="Picture Placeholder 2"/>
          <p:cNvSpPr>
            <a:spLocks noGrp="1"/>
          </p:cNvSpPr>
          <p:nvPr>
            <p:ph type="pic" idx="1"/>
          </p:nvPr>
        </p:nvSpPr>
        <p:spPr>
          <a:xfrm>
            <a:off x="1005208" y="693795"/>
            <a:ext cx="3359623" cy="5468112"/>
          </a:xfrm>
        </p:spPr>
        <p:txBody>
          <a:bodyPr rtlCol="0">
            <a:normAutofit/>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en-US" noProof="0"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48" name="Date Placeholder 4"/>
          <p:cNvSpPr>
            <a:spLocks noGrp="1"/>
          </p:cNvSpPr>
          <p:nvPr>
            <p:ph type="dt" sz="half" idx="10"/>
          </p:nvPr>
        </p:nvSpPr>
        <p:spPr/>
        <p:txBody>
          <a:bodyPr/>
          <a:lstStyle>
            <a:lvl1pPr>
              <a:defRPr/>
            </a:lvl1pPr>
          </a:lstStyle>
          <a:p>
            <a:pPr>
              <a:defRPr/>
            </a:pPr>
            <a:fld id="{241D2FD2-65E0-4195-9666-7CA5339B6031}" type="datetimeFigureOut">
              <a:rPr lang="fr-FR"/>
              <a:pPr>
                <a:defRPr/>
              </a:pPr>
              <a:t>26/08/2013</a:t>
            </a:fld>
            <a:endParaRPr lang="fr-FR"/>
          </a:p>
        </p:txBody>
      </p:sp>
      <p:sp>
        <p:nvSpPr>
          <p:cNvPr id="49" name="Footer Placeholder 5"/>
          <p:cNvSpPr>
            <a:spLocks noGrp="1"/>
          </p:cNvSpPr>
          <p:nvPr>
            <p:ph type="ftr" sz="quarter" idx="11"/>
          </p:nvPr>
        </p:nvSpPr>
        <p:spPr>
          <a:xfrm>
            <a:off x="4641850" y="5724525"/>
            <a:ext cx="3492500" cy="365125"/>
          </a:xfrm>
        </p:spPr>
        <p:txBody>
          <a:bodyPr>
            <a:normAutofit/>
          </a:bodyPr>
          <a:lstStyle>
            <a:lvl1pPr>
              <a:defRPr/>
            </a:lvl1pPr>
          </a:lstStyle>
          <a:p>
            <a:pPr>
              <a:defRPr/>
            </a:pPr>
            <a:endParaRPr lang="fr-FR"/>
          </a:p>
        </p:txBody>
      </p:sp>
      <p:sp>
        <p:nvSpPr>
          <p:cNvPr id="50" name="Slide Number Placeholder 6"/>
          <p:cNvSpPr>
            <a:spLocks noGrp="1"/>
          </p:cNvSpPr>
          <p:nvPr>
            <p:ph type="sldNum" sz="quarter" idx="12"/>
          </p:nvPr>
        </p:nvSpPr>
        <p:spPr/>
        <p:txBody>
          <a:bodyPr/>
          <a:lstStyle>
            <a:lvl1pPr>
              <a:defRPr/>
            </a:lvl1pPr>
          </a:lstStyle>
          <a:p>
            <a:pPr>
              <a:defRPr/>
            </a:pPr>
            <a:fld id="{9A112357-0313-443B-AA08-C05C65906D7E}"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026" name="Group 41"/>
          <p:cNvGrpSpPr>
            <a:grpSpLocks/>
          </p:cNvGrpSpPr>
          <p:nvPr/>
        </p:nvGrpSpPr>
        <p:grpSpPr bwMode="auto">
          <a:xfrm>
            <a:off x="-304800" y="0"/>
            <a:ext cx="9932988" cy="6858000"/>
            <a:chOff x="-382404" y="0"/>
            <a:chExt cx="9932332" cy="6858000"/>
          </a:xfrm>
        </p:grpSpPr>
        <p:grpSp>
          <p:nvGrpSpPr>
            <p:cNvPr id="1035" name="Group 44"/>
            <p:cNvGrpSpPr>
              <a:grpSpLocks/>
            </p:cNvGrpSpPr>
            <p:nvPr/>
          </p:nvGrpSpPr>
          <p:grpSpPr bwMode="auto">
            <a:xfrm>
              <a:off x="0" y="0"/>
              <a:ext cx="9144000" cy="6858000"/>
              <a:chOff x="0" y="0"/>
              <a:chExt cx="9144000" cy="6858000"/>
            </a:xfrm>
          </p:grpSpPr>
          <p:grpSp>
            <p:nvGrpSpPr>
              <p:cNvPr id="1058" name="Group 4"/>
              <p:cNvGrpSpPr>
                <a:grpSpLocks/>
              </p:cNvGrpSpPr>
              <p:nvPr/>
            </p:nvGrpSpPr>
            <p:grpSpPr bwMode="auto">
              <a:xfrm>
                <a:off x="0" y="0"/>
                <a:ext cx="2514600" cy="6858000"/>
                <a:chOff x="0" y="0"/>
                <a:chExt cx="2514600" cy="6858000"/>
              </a:xfrm>
            </p:grpSpPr>
            <p:sp>
              <p:nvSpPr>
                <p:cNvPr id="113" name="Rectangle 112"/>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4"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5"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059" name="Group 5"/>
              <p:cNvGrpSpPr>
                <a:grpSpLocks/>
              </p:cNvGrpSpPr>
              <p:nvPr/>
            </p:nvGrpSpPr>
            <p:grpSpPr bwMode="auto">
              <a:xfrm>
                <a:off x="422910" y="0"/>
                <a:ext cx="2514600" cy="6858000"/>
                <a:chOff x="0" y="0"/>
                <a:chExt cx="2514600" cy="6858000"/>
              </a:xfrm>
            </p:grpSpPr>
            <p:sp>
              <p:nvSpPr>
                <p:cNvPr id="110" name="Rectangle 109"/>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1" name="Rectangle 110"/>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2" name="Rectangle 111"/>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060" name="Group 9"/>
              <p:cNvGrpSpPr>
                <a:grpSpLocks/>
              </p:cNvGrpSpPr>
              <p:nvPr/>
            </p:nvGrpSpPr>
            <p:grpSpPr bwMode="auto">
              <a:xfrm rot="10800000">
                <a:off x="6629400" y="0"/>
                <a:ext cx="2514600" cy="6858000"/>
                <a:chOff x="0" y="0"/>
                <a:chExt cx="2514600" cy="6858000"/>
              </a:xfrm>
            </p:grpSpPr>
            <p:sp>
              <p:nvSpPr>
                <p:cNvPr id="107" name="Rectangle 106"/>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8" name="Rectangle 107"/>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9" name="Rectangle 108"/>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04" name="Rectangle 103"/>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5" name="Rectangle 104"/>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6" name="Rectangle 105"/>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44" name="Freeform 43"/>
            <p:cNvSpPr/>
            <p:nvPr/>
          </p:nvSpPr>
          <p:spPr>
            <a:xfrm>
              <a:off x="-12540" y="5035550"/>
              <a:ext cx="9144983"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45" name="Freeform 44"/>
            <p:cNvSpPr/>
            <p:nvPr/>
          </p:nvSpPr>
          <p:spPr>
            <a:xfrm>
              <a:off x="-12540" y="3467100"/>
              <a:ext cx="9144983"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46" name="Freeform 45"/>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47" name="Freeform 46"/>
            <p:cNvSpPr/>
            <p:nvPr/>
          </p:nvSpPr>
          <p:spPr>
            <a:xfrm>
              <a:off x="-12540" y="5284788"/>
              <a:ext cx="9144983"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49" name="Freeform 48"/>
            <p:cNvSpPr/>
            <p:nvPr/>
          </p:nvSpPr>
          <p:spPr>
            <a:xfrm>
              <a:off x="2136793" y="5132388"/>
              <a:ext cx="6982951"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50" name="Hexagon 49"/>
            <p:cNvSpPr/>
            <p:nvPr/>
          </p:nvSpPr>
          <p:spPr>
            <a:xfrm rot="1800000">
              <a:off x="2995573" y="2859088"/>
              <a:ext cx="1601682"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1" name="Hexagon 50"/>
            <p:cNvSpPr/>
            <p:nvPr/>
          </p:nvSpPr>
          <p:spPr>
            <a:xfrm rot="1800000">
              <a:off x="3719425" y="412591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2" name="Hexagon 51"/>
            <p:cNvSpPr/>
            <p:nvPr/>
          </p:nvSpPr>
          <p:spPr>
            <a:xfrm rot="1800000">
              <a:off x="3728949" y="1592263"/>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3" name="Hexagon 52"/>
            <p:cNvSpPr/>
            <p:nvPr/>
          </p:nvSpPr>
          <p:spPr>
            <a:xfrm rot="1800000">
              <a:off x="2976524" y="325438"/>
              <a:ext cx="1601682"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4" name="Hexagon 53"/>
            <p:cNvSpPr/>
            <p:nvPr/>
          </p:nvSpPr>
          <p:spPr>
            <a:xfrm rot="1800000">
              <a:off x="4462326" y="5383213"/>
              <a:ext cx="1601682"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5" name="Freeform 54"/>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6" name="Hexagon 55"/>
            <p:cNvSpPr/>
            <p:nvPr/>
          </p:nvSpPr>
          <p:spPr>
            <a:xfrm rot="1800000">
              <a:off x="23969" y="540226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7" name="Hexagon 56"/>
            <p:cNvSpPr/>
            <p:nvPr/>
          </p:nvSpPr>
          <p:spPr>
            <a:xfrm rot="1800000">
              <a:off x="52542" y="2849563"/>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8" name="Hexagon 57"/>
            <p:cNvSpPr/>
            <p:nvPr/>
          </p:nvSpPr>
          <p:spPr>
            <a:xfrm rot="1800000">
              <a:off x="776394" y="412591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9" name="Hexagon 58"/>
            <p:cNvSpPr/>
            <p:nvPr/>
          </p:nvSpPr>
          <p:spPr>
            <a:xfrm rot="1800000">
              <a:off x="1509771" y="5411788"/>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 name="Hexagon 59"/>
            <p:cNvSpPr/>
            <p:nvPr/>
          </p:nvSpPr>
          <p:spPr>
            <a:xfrm rot="1800000">
              <a:off x="1528820" y="2859088"/>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5" name="Hexagon 94"/>
            <p:cNvSpPr/>
            <p:nvPr/>
          </p:nvSpPr>
          <p:spPr>
            <a:xfrm rot="1800000">
              <a:off x="795443" y="1563688"/>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6" name="Hexagon 95"/>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7" name="Hexagon 96"/>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8" name="Hexagon 97"/>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9" name="Freeform 98"/>
            <p:cNvSpPr/>
            <p:nvPr/>
          </p:nvSpPr>
          <p:spPr>
            <a:xfrm rot="1800000">
              <a:off x="8306997" y="4056063"/>
              <a:ext cx="1242931"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0" name="Freeform 99"/>
            <p:cNvSpPr/>
            <p:nvPr/>
          </p:nvSpPr>
          <p:spPr>
            <a:xfrm rot="1800000">
              <a:off x="8306997"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66" name="Rectangle 65"/>
          <p:cNvSpPr/>
          <p:nvPr/>
        </p:nvSpPr>
        <p:spPr>
          <a:xfrm>
            <a:off x="457200" y="333375"/>
            <a:ext cx="8229600" cy="6186488"/>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0" name="Rectangle 69"/>
          <p:cNvSpPr/>
          <p:nvPr/>
        </p:nvSpPr>
        <p:spPr>
          <a:xfrm>
            <a:off x="4560888" y="-22225"/>
            <a:ext cx="3679825" cy="700088"/>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1" name="Rectangle 70"/>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30" name="Title Placeholder 1"/>
          <p:cNvSpPr>
            <a:spLocks noGrp="1"/>
          </p:cNvSpPr>
          <p:nvPr>
            <p:ph type="title"/>
          </p:nvPr>
        </p:nvSpPr>
        <p:spPr bwMode="auto">
          <a:xfrm>
            <a:off x="1042988" y="1027113"/>
            <a:ext cx="7024687"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fr-FR" smtClean="0"/>
              <a:t>Modifiez le style du titre</a:t>
            </a:r>
            <a:endParaRPr lang="en-US" smtClean="0"/>
          </a:p>
        </p:txBody>
      </p:sp>
      <p:sp>
        <p:nvSpPr>
          <p:cNvPr id="1031" name="Text Placeholder 2"/>
          <p:cNvSpPr>
            <a:spLocks noGrp="1"/>
          </p:cNvSpPr>
          <p:nvPr>
            <p:ph type="body" idx="1"/>
          </p:nvPr>
        </p:nvSpPr>
        <p:spPr bwMode="auto">
          <a:xfrm>
            <a:off x="1042988" y="2324100"/>
            <a:ext cx="6777037" cy="3508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
        <p:nvSpPr>
          <p:cNvPr id="4" name="Date Placeholder 3"/>
          <p:cNvSpPr>
            <a:spLocks noGrp="1"/>
          </p:cNvSpPr>
          <p:nvPr>
            <p:ph type="dt" sz="half" idx="2"/>
          </p:nvPr>
        </p:nvSpPr>
        <p:spPr>
          <a:xfrm>
            <a:off x="5997575" y="223838"/>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rgbClr val="FEFEFE"/>
                </a:solidFill>
                <a:latin typeface="+mn-lt"/>
              </a:defRPr>
            </a:lvl1pPr>
          </a:lstStyle>
          <a:p>
            <a:pPr>
              <a:defRPr/>
            </a:pPr>
            <a:fld id="{4336AFFB-5C70-4E34-A219-1A2974CF8D8C}" type="datetimeFigureOut">
              <a:rPr lang="fr-FR"/>
              <a:pPr>
                <a:defRPr/>
              </a:pPr>
              <a:t>26/08/2013</a:t>
            </a:fld>
            <a:endParaRPr lang="fr-FR"/>
          </a:p>
        </p:txBody>
      </p:sp>
      <p:sp>
        <p:nvSpPr>
          <p:cNvPr id="5" name="Footer Placeholder 4"/>
          <p:cNvSpPr>
            <a:spLocks noGrp="1"/>
          </p:cNvSpPr>
          <p:nvPr>
            <p:ph type="ftr" sz="quarter" idx="3"/>
          </p:nvPr>
        </p:nvSpPr>
        <p:spPr>
          <a:xfrm>
            <a:off x="4641850" y="5851525"/>
            <a:ext cx="3502025" cy="365125"/>
          </a:xfrm>
          <a:prstGeom prst="rect">
            <a:avLst/>
          </a:prstGeom>
        </p:spPr>
        <p:txBody>
          <a:bodyPr vert="horz" lIns="91440" tIns="45720" rIns="91440" bIns="45720" rtlCol="0" anchor="ctr"/>
          <a:lstStyle>
            <a:lvl1pPr algn="r" fontAlgn="auto">
              <a:spcBef>
                <a:spcPts val="0"/>
              </a:spcBef>
              <a:spcAft>
                <a:spcPts val="0"/>
              </a:spcAft>
              <a:defRPr sz="1200">
                <a:solidFill>
                  <a:schemeClr val="accent1"/>
                </a:solidFill>
                <a:latin typeface="+mn-lt"/>
              </a:defRPr>
            </a:lvl1pPr>
          </a:lstStyle>
          <a:p>
            <a:pPr>
              <a:defRPr/>
            </a:pPr>
            <a:endParaRPr lang="fr-FR"/>
          </a:p>
        </p:txBody>
      </p:sp>
      <p:sp>
        <p:nvSpPr>
          <p:cNvPr id="6" name="Slide Number Placeholder 5"/>
          <p:cNvSpPr>
            <a:spLocks noGrp="1"/>
          </p:cNvSpPr>
          <p:nvPr>
            <p:ph type="sldNum" sz="quarter" idx="4"/>
          </p:nvPr>
        </p:nvSpPr>
        <p:spPr>
          <a:xfrm>
            <a:off x="4649788" y="223838"/>
            <a:ext cx="1331912" cy="365125"/>
          </a:xfrm>
          <a:prstGeom prst="rect">
            <a:avLst/>
          </a:prstGeom>
        </p:spPr>
        <p:txBody>
          <a:bodyPr vert="horz" lIns="91440" tIns="45720" rIns="91440" bIns="45720" rtlCol="0" anchor="ctr"/>
          <a:lstStyle>
            <a:lvl1pPr algn="l" fontAlgn="auto">
              <a:spcBef>
                <a:spcPts val="0"/>
              </a:spcBef>
              <a:spcAft>
                <a:spcPts val="0"/>
              </a:spcAft>
              <a:defRPr sz="1200">
                <a:solidFill>
                  <a:srgbClr val="FEFEFE"/>
                </a:solidFill>
                <a:latin typeface="+mn-lt"/>
              </a:defRPr>
            </a:lvl1pPr>
          </a:lstStyle>
          <a:p>
            <a:pPr>
              <a:defRPr/>
            </a:pPr>
            <a:fld id="{19A2D470-DBF6-4E2A-B7C0-66007136C403}"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696" r:id="rId1"/>
    <p:sldLayoutId id="2147483695" r:id="rId2"/>
    <p:sldLayoutId id="2147483694" r:id="rId3"/>
    <p:sldLayoutId id="2147483693" r:id="rId4"/>
    <p:sldLayoutId id="2147483692" r:id="rId5"/>
    <p:sldLayoutId id="2147483691" r:id="rId6"/>
    <p:sldLayoutId id="2147483690" r:id="rId7"/>
    <p:sldLayoutId id="2147483697" r:id="rId8"/>
    <p:sldLayoutId id="2147483698" r:id="rId9"/>
    <p:sldLayoutId id="2147483689" r:id="rId10"/>
    <p:sldLayoutId id="2147483688" r:id="rId11"/>
  </p:sldLayoutIdLst>
  <p:txStyles>
    <p:titleStyle>
      <a:lvl1pPr algn="l" rtl="0" eaLnBrk="0" fontAlgn="base" hangingPunct="0">
        <a:spcBef>
          <a:spcPct val="0"/>
        </a:spcBef>
        <a:spcAft>
          <a:spcPct val="0"/>
        </a:spcAft>
        <a:defRPr sz="4000" kern="1200">
          <a:solidFill>
            <a:schemeClr val="accent1"/>
          </a:solidFill>
          <a:latin typeface="+mj-lt"/>
          <a:ea typeface="+mj-ea"/>
          <a:cs typeface="+mj-cs"/>
        </a:defRPr>
      </a:lvl1pPr>
      <a:lvl2pPr algn="l" rtl="0" eaLnBrk="0" fontAlgn="base" hangingPunct="0">
        <a:spcBef>
          <a:spcPct val="0"/>
        </a:spcBef>
        <a:spcAft>
          <a:spcPct val="0"/>
        </a:spcAft>
        <a:defRPr sz="4000">
          <a:solidFill>
            <a:schemeClr val="accent1"/>
          </a:solidFill>
          <a:latin typeface="Century Gothic" pitchFamily="34" charset="0"/>
        </a:defRPr>
      </a:lvl2pPr>
      <a:lvl3pPr algn="l" rtl="0" eaLnBrk="0" fontAlgn="base" hangingPunct="0">
        <a:spcBef>
          <a:spcPct val="0"/>
        </a:spcBef>
        <a:spcAft>
          <a:spcPct val="0"/>
        </a:spcAft>
        <a:defRPr sz="4000">
          <a:solidFill>
            <a:schemeClr val="accent1"/>
          </a:solidFill>
          <a:latin typeface="Century Gothic" pitchFamily="34" charset="0"/>
        </a:defRPr>
      </a:lvl3pPr>
      <a:lvl4pPr algn="l" rtl="0" eaLnBrk="0" fontAlgn="base" hangingPunct="0">
        <a:spcBef>
          <a:spcPct val="0"/>
        </a:spcBef>
        <a:spcAft>
          <a:spcPct val="0"/>
        </a:spcAft>
        <a:defRPr sz="4000">
          <a:solidFill>
            <a:schemeClr val="accent1"/>
          </a:solidFill>
          <a:latin typeface="Century Gothic" pitchFamily="34" charset="0"/>
        </a:defRPr>
      </a:lvl4pPr>
      <a:lvl5pPr algn="l" rtl="0" eaLnBrk="0" fontAlgn="base" hangingPunct="0">
        <a:spcBef>
          <a:spcPct val="0"/>
        </a:spcBef>
        <a:spcAft>
          <a:spcPct val="0"/>
        </a:spcAft>
        <a:defRPr sz="4000">
          <a:solidFill>
            <a:schemeClr val="accent1"/>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3050" algn="l" rtl="0" eaLnBrk="0" fontAlgn="base" hangingPunct="0">
        <a:spcBef>
          <a:spcPct val="20000"/>
        </a:spcBef>
        <a:spcAft>
          <a:spcPct val="0"/>
        </a:spcAft>
        <a:buClr>
          <a:schemeClr val="accent1"/>
        </a:buClr>
        <a:buSzPct val="76000"/>
        <a:buFont typeface="Wingdings 2" pitchFamily="18" charset="2"/>
        <a:buChar char=""/>
        <a:defRPr sz="2400" kern="1200">
          <a:solidFill>
            <a:schemeClr val="tx2"/>
          </a:solidFill>
          <a:latin typeface="+mn-lt"/>
          <a:ea typeface="+mn-ea"/>
          <a:cs typeface="+mn-cs"/>
        </a:defRPr>
      </a:lvl1pPr>
      <a:lvl2pPr marL="639763" indent="-273050" algn="l" rtl="0" eaLnBrk="0" fontAlgn="base" hangingPunct="0">
        <a:spcBef>
          <a:spcPct val="20000"/>
        </a:spcBef>
        <a:spcAft>
          <a:spcPct val="0"/>
        </a:spcAft>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rtl="0" eaLnBrk="0" fontAlgn="base" hangingPunct="0">
        <a:spcBef>
          <a:spcPct val="20000"/>
        </a:spcBef>
        <a:spcAft>
          <a:spcPct val="0"/>
        </a:spcAft>
        <a:buClr>
          <a:schemeClr val="accent1"/>
        </a:buClr>
        <a:buSzPct val="76000"/>
        <a:buFont typeface="Wingdings 2" pitchFamily="18" charset="2"/>
        <a:buChar char=""/>
        <a:defRPr sz="2000" kern="1200">
          <a:solidFill>
            <a:schemeClr val="tx2"/>
          </a:solidFill>
          <a:latin typeface="+mn-lt"/>
          <a:ea typeface="+mn-ea"/>
          <a:cs typeface="+mn-cs"/>
        </a:defRPr>
      </a:lvl3pPr>
      <a:lvl4pPr marL="1123950" indent="-228600" algn="l" rtl="0" eaLnBrk="0" fontAlgn="base" hangingPunct="0">
        <a:spcBef>
          <a:spcPct val="20000"/>
        </a:spcBef>
        <a:spcAft>
          <a:spcPct val="0"/>
        </a:spcAft>
        <a:buClr>
          <a:schemeClr val="accent1"/>
        </a:buClr>
        <a:buSzPct val="76000"/>
        <a:buFont typeface="Wingdings 2" pitchFamily="18" charset="2"/>
        <a:buChar char=""/>
        <a:defRPr kern="1200">
          <a:solidFill>
            <a:schemeClr val="tx2"/>
          </a:solidFill>
          <a:latin typeface="+mn-lt"/>
          <a:ea typeface="+mn-ea"/>
          <a:cs typeface="+mn-cs"/>
        </a:defRPr>
      </a:lvl4pPr>
      <a:lvl5pPr marL="1325563" indent="-228600" algn="l" rtl="0" eaLnBrk="0" fontAlgn="base" hangingPunct="0">
        <a:spcBef>
          <a:spcPct val="20000"/>
        </a:spcBef>
        <a:spcAft>
          <a:spcPct val="0"/>
        </a:spcAft>
        <a:buClr>
          <a:schemeClr val="accent1"/>
        </a:buClr>
        <a:buSzPct val="76000"/>
        <a:buFont typeface="Wingdings 2" pitchFamily="18" charset="2"/>
        <a:buChar char=""/>
        <a:defRPr sz="1600" kern="120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1.gi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Espace réservé du contenu 2"/>
          <p:cNvSpPr>
            <a:spLocks noGrp="1"/>
          </p:cNvSpPr>
          <p:nvPr>
            <p:ph idx="4294967295"/>
          </p:nvPr>
        </p:nvSpPr>
        <p:spPr>
          <a:xfrm>
            <a:off x="1511300" y="1268413"/>
            <a:ext cx="7632700" cy="5100637"/>
          </a:xfrm>
        </p:spPr>
        <p:txBody>
          <a:bodyPr/>
          <a:lstStyle/>
          <a:p>
            <a:pPr marL="68263" indent="0" eaLnBrk="1" hangingPunct="1">
              <a:buFont typeface="Wingdings 2" pitchFamily="18" charset="2"/>
              <a:buNone/>
            </a:pPr>
            <a:r>
              <a:rPr lang="fr-FR" sz="3200" smtClean="0">
                <a:solidFill>
                  <a:srgbClr val="92D050"/>
                </a:solidFill>
              </a:rPr>
              <a:t>La personne âgée vulnérable au centre de nos préoccupations</a:t>
            </a:r>
          </a:p>
          <a:p>
            <a:pPr marL="68263" indent="0" eaLnBrk="1" hangingPunct="1">
              <a:buFont typeface="Wingdings 2" pitchFamily="18" charset="2"/>
              <a:buNone/>
            </a:pPr>
            <a:endParaRPr lang="fr-FR" sz="3600" smtClean="0">
              <a:solidFill>
                <a:srgbClr val="00B050"/>
              </a:solidFill>
            </a:endParaRPr>
          </a:p>
          <a:p>
            <a:pPr marL="68263" indent="0" eaLnBrk="1" hangingPunct="1">
              <a:buFont typeface="Wingdings 2" pitchFamily="18" charset="2"/>
              <a:buNone/>
            </a:pPr>
            <a:endParaRPr lang="fr-FR" sz="3600" smtClean="0">
              <a:solidFill>
                <a:srgbClr val="00B050"/>
              </a:solidFill>
            </a:endParaRPr>
          </a:p>
          <a:p>
            <a:pPr marL="68263" indent="0" eaLnBrk="1" hangingPunct="1">
              <a:buFont typeface="Wingdings 2" pitchFamily="18" charset="2"/>
              <a:buNone/>
            </a:pPr>
            <a:r>
              <a:rPr lang="fr-FR" sz="2800" smtClean="0">
                <a:solidFill>
                  <a:srgbClr val="EB5FB2"/>
                </a:solidFill>
              </a:rPr>
              <a:t>Docteur Hélène</a:t>
            </a:r>
          </a:p>
          <a:p>
            <a:pPr marL="68263" indent="0" eaLnBrk="1" hangingPunct="1">
              <a:buFont typeface="Wingdings 2" pitchFamily="18" charset="2"/>
              <a:buNone/>
            </a:pPr>
            <a:r>
              <a:rPr lang="fr-FR" sz="2800" smtClean="0">
                <a:solidFill>
                  <a:srgbClr val="EB5FB2"/>
                </a:solidFill>
              </a:rPr>
              <a:t>Masse-Brogniart</a:t>
            </a:r>
          </a:p>
          <a:p>
            <a:pPr marL="68263" indent="0" eaLnBrk="1" hangingPunct="1">
              <a:buFont typeface="Wingdings 2" pitchFamily="18" charset="2"/>
              <a:buNone/>
            </a:pPr>
            <a:r>
              <a:rPr lang="fr-FR" sz="2800" smtClean="0">
                <a:solidFill>
                  <a:srgbClr val="EB5FB2"/>
                </a:solidFill>
              </a:rPr>
              <a:t>28/05/2013 </a:t>
            </a:r>
          </a:p>
        </p:txBody>
      </p:sp>
      <p:pic>
        <p:nvPicPr>
          <p:cNvPr id="14338" name="Picture 2"/>
          <p:cNvPicPr>
            <a:picLocks noChangeAspect="1" noChangeArrowheads="1"/>
          </p:cNvPicPr>
          <p:nvPr/>
        </p:nvPicPr>
        <p:blipFill>
          <a:blip r:embed="rId2"/>
          <a:srcRect/>
          <a:stretch>
            <a:fillRect/>
          </a:stretch>
        </p:blipFill>
        <p:spPr bwMode="auto">
          <a:xfrm>
            <a:off x="5651500" y="3716338"/>
            <a:ext cx="2620963" cy="2652712"/>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eaLnBrk="1" hangingPunct="1"/>
            <a:r>
              <a:rPr lang="fr-FR" smtClean="0"/>
              <a:t>Fonctionnement (CSG)</a:t>
            </a:r>
          </a:p>
        </p:txBody>
      </p:sp>
      <p:sp>
        <p:nvSpPr>
          <p:cNvPr id="3" name="Espace réservé du contenu 2"/>
          <p:cNvSpPr>
            <a:spLocks noGrp="1"/>
          </p:cNvSpPr>
          <p:nvPr>
            <p:ph idx="1"/>
          </p:nvPr>
        </p:nvSpPr>
        <p:spPr/>
        <p:txBody>
          <a:bodyPr rtlCol="0">
            <a:normAutofit lnSpcReduction="10000"/>
          </a:bodyPr>
          <a:lstStyle/>
          <a:p>
            <a:pPr indent="-274320" eaLnBrk="1" fontAlgn="auto" hangingPunct="1">
              <a:spcAft>
                <a:spcPts val="0"/>
              </a:spcAft>
              <a:defRPr/>
            </a:pPr>
            <a:r>
              <a:rPr lang="fr-FR" dirty="0" smtClean="0"/>
              <a:t>L’Unité de Court Séjour Gériatrique accueille des personnes âgées </a:t>
            </a:r>
          </a:p>
          <a:p>
            <a:pPr indent="-274320" eaLnBrk="1" fontAlgn="auto" hangingPunct="1">
              <a:spcAft>
                <a:spcPts val="0"/>
              </a:spcAft>
              <a:defRPr/>
            </a:pPr>
            <a:r>
              <a:rPr lang="fr-FR" dirty="0" smtClean="0"/>
              <a:t>via le service des Urgences</a:t>
            </a:r>
          </a:p>
          <a:p>
            <a:pPr indent="-274320" eaLnBrk="1" fontAlgn="auto" hangingPunct="1">
              <a:spcAft>
                <a:spcPts val="0"/>
              </a:spcAft>
              <a:defRPr/>
            </a:pPr>
            <a:r>
              <a:rPr lang="fr-FR" dirty="0" smtClean="0"/>
              <a:t> – l’UHCD</a:t>
            </a:r>
          </a:p>
          <a:p>
            <a:pPr indent="-274320" eaLnBrk="1" fontAlgn="auto" hangingPunct="1">
              <a:spcAft>
                <a:spcPts val="0"/>
              </a:spcAft>
              <a:defRPr/>
            </a:pPr>
            <a:r>
              <a:rPr lang="fr-FR" dirty="0" smtClean="0"/>
              <a:t> – les autres services de soins de l’établissement par mutation</a:t>
            </a:r>
          </a:p>
          <a:p>
            <a:pPr indent="-274320" eaLnBrk="1" fontAlgn="auto" hangingPunct="1">
              <a:spcAft>
                <a:spcPts val="0"/>
              </a:spcAft>
              <a:defRPr/>
            </a:pPr>
            <a:r>
              <a:rPr lang="fr-FR" dirty="0" smtClean="0"/>
              <a:t> – les maisons de retraite.</a:t>
            </a:r>
          </a:p>
          <a:p>
            <a:pPr indent="-274320" eaLnBrk="1" fontAlgn="auto" hangingPunct="1">
              <a:spcAft>
                <a:spcPts val="0"/>
              </a:spcAft>
              <a:defRPr/>
            </a:pPr>
            <a:r>
              <a:rPr lang="fr-FR" dirty="0" smtClean="0"/>
              <a:t>soit en hospitalisation programmée ou en hôpital de jour</a:t>
            </a:r>
          </a:p>
          <a:p>
            <a:pPr indent="-274320" eaLnBrk="1" fontAlgn="auto" hangingPunct="1">
              <a:spcAft>
                <a:spcPts val="0"/>
              </a:spcAft>
              <a:defRPr/>
            </a:pP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pPr eaLnBrk="1" hangingPunct="1"/>
            <a:r>
              <a:rPr lang="fr-FR" smtClean="0"/>
              <a:t>Missions et objectifs (CSG)</a:t>
            </a:r>
          </a:p>
        </p:txBody>
      </p:sp>
      <p:sp>
        <p:nvSpPr>
          <p:cNvPr id="5" name="Espace réservé du contenu 4"/>
          <p:cNvSpPr>
            <a:spLocks noGrp="1"/>
          </p:cNvSpPr>
          <p:nvPr>
            <p:ph idx="1"/>
          </p:nvPr>
        </p:nvSpPr>
        <p:spPr/>
        <p:txBody>
          <a:bodyPr rtlCol="0">
            <a:normAutofit fontScale="62500" lnSpcReduction="20000"/>
          </a:bodyPr>
          <a:lstStyle/>
          <a:p>
            <a:pPr marL="0" indent="0" eaLnBrk="1" fontAlgn="auto" hangingPunct="1">
              <a:spcAft>
                <a:spcPts val="0"/>
              </a:spcAft>
              <a:buFont typeface="Wingdings 2" pitchFamily="18" charset="2"/>
              <a:buNone/>
              <a:defRPr/>
            </a:pPr>
            <a:r>
              <a:rPr lang="fr-FR" b="1" dirty="0" smtClean="0"/>
              <a:t>-Les missions</a:t>
            </a:r>
          </a:p>
          <a:p>
            <a:pPr indent="-274320" eaLnBrk="1" fontAlgn="auto" hangingPunct="1">
              <a:spcAft>
                <a:spcPts val="0"/>
              </a:spcAft>
              <a:defRPr/>
            </a:pPr>
            <a:r>
              <a:rPr lang="fr-FR" dirty="0" smtClean="0"/>
              <a:t>L’évaluation médico-psycho-sociale dès l’entrée de la personne âgée</a:t>
            </a:r>
          </a:p>
          <a:p>
            <a:pPr indent="-274320" eaLnBrk="1" fontAlgn="auto" hangingPunct="1">
              <a:spcAft>
                <a:spcPts val="0"/>
              </a:spcAft>
              <a:defRPr/>
            </a:pPr>
            <a:r>
              <a:rPr lang="fr-FR" dirty="0" smtClean="0"/>
              <a:t>Le diagnostic et le traitement des problèmes somatiques,</a:t>
            </a:r>
          </a:p>
          <a:p>
            <a:pPr indent="-274320" eaLnBrk="1" fontAlgn="auto" hangingPunct="1">
              <a:spcAft>
                <a:spcPts val="0"/>
              </a:spcAft>
              <a:defRPr/>
            </a:pPr>
            <a:r>
              <a:rPr lang="fr-FR" dirty="0" smtClean="0"/>
              <a:t>La prévention de la perte d’autonomie, des risques infectieux, de l’altération de l’intégrité de peau des risques liés à l’alitement,</a:t>
            </a:r>
          </a:p>
          <a:p>
            <a:pPr indent="-274320" eaLnBrk="1" fontAlgn="auto" hangingPunct="1">
              <a:spcAft>
                <a:spcPts val="0"/>
              </a:spcAft>
              <a:defRPr/>
            </a:pPr>
            <a:r>
              <a:rPr lang="fr-FR" dirty="0" smtClean="0"/>
              <a:t>Le travail </a:t>
            </a:r>
            <a:r>
              <a:rPr lang="fr-FR" dirty="0" smtClean="0">
                <a:solidFill>
                  <a:srgbClr val="00B050"/>
                </a:solidFill>
              </a:rPr>
              <a:t>en réseau ville-hôpital</a:t>
            </a:r>
            <a:r>
              <a:rPr lang="fr-FR" dirty="0" smtClean="0">
                <a:solidFill>
                  <a:srgbClr val="FF0000"/>
                </a:solidFill>
              </a:rPr>
              <a:t>,</a:t>
            </a:r>
          </a:p>
          <a:p>
            <a:pPr marL="0" indent="0" eaLnBrk="1" fontAlgn="auto" hangingPunct="1">
              <a:spcAft>
                <a:spcPts val="0"/>
              </a:spcAft>
              <a:buFont typeface="Wingdings 2" pitchFamily="18" charset="2"/>
              <a:buNone/>
              <a:defRPr/>
            </a:pPr>
            <a:r>
              <a:rPr lang="fr-FR" b="1" dirty="0" smtClean="0"/>
              <a:t>– Les objectifs :</a:t>
            </a:r>
          </a:p>
          <a:p>
            <a:pPr indent="-274320" eaLnBrk="1" fontAlgn="auto" hangingPunct="1">
              <a:spcAft>
                <a:spcPts val="0"/>
              </a:spcAft>
              <a:defRPr/>
            </a:pPr>
            <a:r>
              <a:rPr lang="fr-FR" dirty="0" smtClean="0"/>
              <a:t>éviter certaines hospitalisations,</a:t>
            </a:r>
          </a:p>
          <a:p>
            <a:pPr indent="-274320" eaLnBrk="1" fontAlgn="auto" hangingPunct="1">
              <a:spcAft>
                <a:spcPts val="0"/>
              </a:spcAft>
              <a:defRPr/>
            </a:pPr>
            <a:r>
              <a:rPr lang="fr-FR" dirty="0" smtClean="0"/>
              <a:t>diminuer la durée de séjour et les complications liées à l’hospitalisation,</a:t>
            </a:r>
          </a:p>
          <a:p>
            <a:pPr indent="-274320" eaLnBrk="1" fontAlgn="auto" hangingPunct="1">
              <a:spcAft>
                <a:spcPts val="0"/>
              </a:spcAft>
              <a:defRPr/>
            </a:pPr>
            <a:r>
              <a:rPr lang="fr-FR" dirty="0" smtClean="0"/>
              <a:t>favoriser le maintien à domicile,</a:t>
            </a:r>
          </a:p>
          <a:p>
            <a:pPr indent="-274320" eaLnBrk="1" fontAlgn="auto" hangingPunct="1">
              <a:spcAft>
                <a:spcPts val="0"/>
              </a:spcAft>
              <a:defRPr/>
            </a:pPr>
            <a:r>
              <a:rPr lang="fr-FR" dirty="0" smtClean="0"/>
              <a:t>prévenir la perte d’autonomie et/ou retarder l’entrée dans la dépendance.</a:t>
            </a:r>
          </a:p>
          <a:p>
            <a:pPr indent="-274320" eaLnBrk="1" fontAlgn="auto" hangingPunct="1">
              <a:spcAft>
                <a:spcPts val="0"/>
              </a:spcAft>
              <a:defRPr/>
            </a:pP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eaLnBrk="1" hangingPunct="1"/>
            <a:r>
              <a:rPr lang="fr-FR" smtClean="0"/>
              <a:t>Activités parallèles (CSG)</a:t>
            </a:r>
          </a:p>
        </p:txBody>
      </p:sp>
      <p:sp>
        <p:nvSpPr>
          <p:cNvPr id="3" name="Espace réservé du contenu 2"/>
          <p:cNvSpPr>
            <a:spLocks noGrp="1"/>
          </p:cNvSpPr>
          <p:nvPr>
            <p:ph idx="1"/>
          </p:nvPr>
        </p:nvSpPr>
        <p:spPr/>
        <p:txBody>
          <a:bodyPr/>
          <a:lstStyle/>
          <a:p>
            <a:pPr eaLnBrk="1" hangingPunct="1"/>
            <a:endParaRPr lang="fr-FR" smtClean="0"/>
          </a:p>
          <a:p>
            <a:pPr eaLnBrk="1" hangingPunct="1"/>
            <a:r>
              <a:rPr lang="fr-FR" smtClean="0"/>
              <a:t>Consultations gériatriques,</a:t>
            </a:r>
          </a:p>
          <a:p>
            <a:pPr eaLnBrk="1" hangingPunct="1"/>
            <a:r>
              <a:rPr lang="fr-FR" smtClean="0"/>
              <a:t>Consultations mémoire,</a:t>
            </a:r>
          </a:p>
          <a:p>
            <a:pPr eaLnBrk="1" hangingPunct="1"/>
            <a:r>
              <a:rPr lang="fr-FR" smtClean="0">
                <a:solidFill>
                  <a:srgbClr val="00B050"/>
                </a:solidFill>
              </a:rPr>
              <a:t>Réseau ville-hôpital</a:t>
            </a:r>
          </a:p>
          <a:p>
            <a:pPr eaLnBrk="1" hangingPunct="1"/>
            <a:r>
              <a:rPr lang="fr-FR" smtClean="0">
                <a:solidFill>
                  <a:srgbClr val="00B050"/>
                </a:solidFill>
              </a:rPr>
              <a:t>Filière gériatrique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fontScale="90000"/>
          </a:bodyPr>
          <a:lstStyle/>
          <a:p>
            <a:pPr eaLnBrk="1" fontAlgn="auto" hangingPunct="1">
              <a:spcAft>
                <a:spcPts val="0"/>
              </a:spcAft>
              <a:defRPr/>
            </a:pPr>
            <a:r>
              <a:rPr lang="fr-FR" dirty="0" smtClean="0"/>
              <a:t>Consultation mémoire (un peu de chiffres)</a:t>
            </a:r>
            <a:endParaRPr lang="fr-FR" dirty="0"/>
          </a:p>
        </p:txBody>
      </p:sp>
      <p:sp>
        <p:nvSpPr>
          <p:cNvPr id="3" name="Espace réservé du contenu 2"/>
          <p:cNvSpPr>
            <a:spLocks noGrp="1"/>
          </p:cNvSpPr>
          <p:nvPr>
            <p:ph idx="1"/>
          </p:nvPr>
        </p:nvSpPr>
        <p:spPr/>
        <p:txBody>
          <a:bodyPr rtlCol="0">
            <a:normAutofit fontScale="92500"/>
          </a:bodyPr>
          <a:lstStyle/>
          <a:p>
            <a:pPr marL="640080" lvl="1" indent="-274320" eaLnBrk="1" fontAlgn="auto" hangingPunct="1">
              <a:spcAft>
                <a:spcPts val="0"/>
              </a:spcAft>
              <a:defRPr/>
            </a:pPr>
            <a:r>
              <a:rPr lang="fr-FR" dirty="0" smtClean="0"/>
              <a:t>900 </a:t>
            </a:r>
            <a:r>
              <a:rPr lang="fr-FR" dirty="0"/>
              <a:t>000 personnes présentent une démence en France</a:t>
            </a:r>
          </a:p>
          <a:p>
            <a:pPr marL="640080" lvl="1" indent="-274320" eaLnBrk="1" fontAlgn="auto" hangingPunct="1">
              <a:spcAft>
                <a:spcPts val="0"/>
              </a:spcAft>
              <a:defRPr/>
            </a:pPr>
            <a:r>
              <a:rPr lang="fr-FR" dirty="0" smtClean="0"/>
              <a:t>70</a:t>
            </a:r>
            <a:r>
              <a:rPr lang="fr-FR" dirty="0"/>
              <a:t>% de MA </a:t>
            </a:r>
          </a:p>
          <a:p>
            <a:pPr marL="640080" lvl="1" indent="-274320" eaLnBrk="1" fontAlgn="auto" hangingPunct="1">
              <a:spcAft>
                <a:spcPts val="0"/>
              </a:spcAft>
              <a:defRPr/>
            </a:pPr>
            <a:r>
              <a:rPr lang="fr-FR" dirty="0"/>
              <a:t>La moitié après 85 ans </a:t>
            </a:r>
          </a:p>
          <a:p>
            <a:pPr marL="640080" lvl="1" indent="-274320" eaLnBrk="1" fontAlgn="auto" hangingPunct="1">
              <a:spcAft>
                <a:spcPts val="0"/>
              </a:spcAft>
              <a:defRPr/>
            </a:pPr>
            <a:r>
              <a:rPr lang="fr-FR" dirty="0"/>
              <a:t>330 000  cas de démence à un stade avancé  dont 150 000 nouveaux cas /an</a:t>
            </a:r>
          </a:p>
          <a:p>
            <a:pPr marL="640080" lvl="1" indent="-274320" eaLnBrk="1" fontAlgn="auto" hangingPunct="1">
              <a:spcAft>
                <a:spcPts val="0"/>
              </a:spcAft>
              <a:defRPr/>
            </a:pPr>
            <a:r>
              <a:rPr lang="fr-FR" dirty="0"/>
              <a:t>¾ des personnes entrant en institution  ont une démence</a:t>
            </a:r>
          </a:p>
          <a:p>
            <a:pPr marL="640080" lvl="1" indent="-274320" eaLnBrk="1" fontAlgn="auto" hangingPunct="1">
              <a:spcAft>
                <a:spcPts val="0"/>
              </a:spcAft>
              <a:defRPr/>
            </a:pPr>
            <a:r>
              <a:rPr lang="fr-FR" dirty="0"/>
              <a:t>72% des Personnes Agées bénéficiant de l’APA</a:t>
            </a:r>
          </a:p>
          <a:p>
            <a:pPr marL="640080" lvl="1" indent="-274320" eaLnBrk="1" fontAlgn="auto" hangingPunct="1">
              <a:spcAft>
                <a:spcPts val="0"/>
              </a:spcAft>
              <a:defRPr/>
            </a:pPr>
            <a:r>
              <a:rPr lang="fr-FR" dirty="0"/>
              <a:t>0,6 % du PIB (2%en 2040)</a:t>
            </a:r>
          </a:p>
          <a:p>
            <a:pPr indent="-274320" eaLnBrk="1" fontAlgn="auto" hangingPunct="1">
              <a:spcAft>
                <a:spcPts val="0"/>
              </a:spcAft>
              <a:defRPr/>
            </a:pPr>
            <a:endParaRPr lang="fr-FR"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3203575" y="2492375"/>
            <a:ext cx="2676525" cy="2762250"/>
          </a:xfrm>
          <a:prstGeom prst="rect">
            <a:avLst/>
          </a:prstGeom>
          <a:noFill/>
          <a:ln w="9525">
            <a:noFill/>
            <a:miter lim="800000"/>
            <a:headEnd/>
            <a:tailEnd/>
          </a:ln>
        </p:spPr>
      </p:pic>
      <p:sp>
        <p:nvSpPr>
          <p:cNvPr id="2" name="Titre 1"/>
          <p:cNvSpPr>
            <a:spLocks noGrp="1"/>
          </p:cNvSpPr>
          <p:nvPr>
            <p:ph type="title"/>
          </p:nvPr>
        </p:nvSpPr>
        <p:spPr/>
        <p:txBody>
          <a:bodyPr rtlCol="0">
            <a:normAutofit fontScale="90000"/>
          </a:bodyPr>
          <a:lstStyle/>
          <a:p>
            <a:pPr eaLnBrk="1" fontAlgn="auto" hangingPunct="1">
              <a:spcAft>
                <a:spcPts val="0"/>
              </a:spcAft>
              <a:defRPr/>
            </a:pPr>
            <a:r>
              <a:rPr lang="fr-FR" dirty="0" smtClean="0"/>
              <a:t>Qu’est qu’on entend par démence?</a:t>
            </a:r>
            <a:endParaRPr lang="fr-FR" dirty="0"/>
          </a:p>
        </p:txBody>
      </p:sp>
      <p:sp>
        <p:nvSpPr>
          <p:cNvPr id="3" name="Espace réservé du contenu 2"/>
          <p:cNvSpPr>
            <a:spLocks noGrp="1"/>
          </p:cNvSpPr>
          <p:nvPr>
            <p:ph idx="1"/>
          </p:nvPr>
        </p:nvSpPr>
        <p:spPr/>
        <p:txBody>
          <a:bodyPr rtlCol="0">
            <a:normAutofit fontScale="70000" lnSpcReduction="20000"/>
          </a:bodyPr>
          <a:lstStyle/>
          <a:p>
            <a:pPr indent="-274320" eaLnBrk="1" fontAlgn="auto" hangingPunct="1">
              <a:spcAft>
                <a:spcPts val="0"/>
              </a:spcAft>
              <a:defRPr/>
            </a:pPr>
            <a:r>
              <a:rPr lang="fr-FR" dirty="0"/>
              <a:t>Maladies </a:t>
            </a:r>
            <a:r>
              <a:rPr lang="fr-FR" dirty="0" err="1"/>
              <a:t>neurodégénératives</a:t>
            </a:r>
            <a:r>
              <a:rPr lang="fr-FR" dirty="0"/>
              <a:t> , évolutives s’installant progressivement ,continue ou en plateau.</a:t>
            </a:r>
          </a:p>
          <a:p>
            <a:pPr indent="-274320" eaLnBrk="1" fontAlgn="auto" hangingPunct="1">
              <a:spcAft>
                <a:spcPts val="0"/>
              </a:spcAft>
              <a:defRPr/>
            </a:pPr>
            <a:r>
              <a:rPr lang="fr-FR" b="1" dirty="0"/>
              <a:t>Troubles cognitifs avec un retentissement sur les AVQ et des troubles du comportements</a:t>
            </a:r>
          </a:p>
          <a:p>
            <a:pPr marL="640080" lvl="1" indent="-274320" eaLnBrk="1" fontAlgn="auto" hangingPunct="1">
              <a:spcAft>
                <a:spcPts val="0"/>
              </a:spcAft>
              <a:buFont typeface="Courier New" pitchFamily="49" charset="0"/>
              <a:buChar char="o"/>
              <a:defRPr/>
            </a:pPr>
            <a:r>
              <a:rPr lang="fr-FR" u="sng" dirty="0"/>
              <a:t>Troubles mnésiques (encodage…) +au moins un trouble cognitif autre( orientation praxique, gnosique, Fonction exécutives , phasiques  jugement </a:t>
            </a:r>
            <a:r>
              <a:rPr lang="fr-FR" dirty="0"/>
              <a:t>…)</a:t>
            </a:r>
          </a:p>
          <a:p>
            <a:pPr marL="640080" lvl="1" indent="-274320" eaLnBrk="1" fontAlgn="auto" hangingPunct="1">
              <a:spcAft>
                <a:spcPts val="0"/>
              </a:spcAft>
              <a:buFont typeface="Courier New" pitchFamily="49" charset="0"/>
              <a:buChar char="o"/>
              <a:defRPr/>
            </a:pPr>
            <a:r>
              <a:rPr lang="fr-FR" dirty="0"/>
              <a:t>Troubles du comportement : apathie; dépression , anxiété, hallucinations, idées délirantes, euphorie, désinhibition , irritabilité, comportement moteur aberrant, troubles nocturnes et alimentaires  et sexuels(12)</a:t>
            </a:r>
          </a:p>
          <a:p>
            <a:pPr marL="640080" lvl="1" indent="-274320" eaLnBrk="1" fontAlgn="auto" hangingPunct="1">
              <a:spcAft>
                <a:spcPts val="0"/>
              </a:spcAft>
              <a:buFont typeface="Courier New" pitchFamily="49" charset="0"/>
              <a:buChar char="o"/>
              <a:defRPr/>
            </a:pPr>
            <a:r>
              <a:rPr lang="fr-FR" dirty="0"/>
              <a:t>AVQ : gestion de l’argent, des médicaments, des moyens de communications, de transport mais aussi habillage, la toilette, l’hygiène, les repas, les loisirs…</a:t>
            </a:r>
          </a:p>
          <a:p>
            <a:pPr marL="537210" lvl="1" indent="0" eaLnBrk="1" fontAlgn="auto" hangingPunct="1">
              <a:spcAft>
                <a:spcPts val="0"/>
              </a:spcAft>
              <a:buFont typeface="Wingdings 2" pitchFamily="18" charset="2"/>
              <a:buNone/>
              <a:defRPr/>
            </a:pPr>
            <a:endParaRPr lang="fr-FR" dirty="0"/>
          </a:p>
          <a:p>
            <a:pPr indent="-274320" eaLnBrk="1" fontAlgn="auto" hangingPunct="1">
              <a:spcAft>
                <a:spcPts val="0"/>
              </a:spcAft>
              <a:defRPr/>
            </a:pP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074"/>
                                        </p:tgtEl>
                                        <p:attrNameLst>
                                          <p:attrName>style.visibility</p:attrName>
                                        </p:attrNameLst>
                                      </p:cBhvr>
                                      <p:to>
                                        <p:strVal val="visible"/>
                                      </p:to>
                                    </p:set>
                                    <p:animEffect transition="in" filter="fade">
                                      <p:cBhvr>
                                        <p:cTn id="36"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re 1"/>
          <p:cNvSpPr>
            <a:spLocks noGrp="1"/>
          </p:cNvSpPr>
          <p:nvPr>
            <p:ph type="title"/>
          </p:nvPr>
        </p:nvSpPr>
        <p:spPr/>
        <p:txBody>
          <a:bodyPr/>
          <a:lstStyle/>
          <a:p>
            <a:pPr eaLnBrk="1" hangingPunct="1"/>
            <a:r>
              <a:rPr lang="fr-FR" smtClean="0"/>
              <a:t>Les différents stades</a:t>
            </a:r>
          </a:p>
        </p:txBody>
      </p:sp>
      <p:pic>
        <p:nvPicPr>
          <p:cNvPr id="34818" name="Picture 2"/>
          <p:cNvPicPr>
            <a:picLocks noGrp="1" noChangeAspect="1" noChangeArrowheads="1"/>
          </p:cNvPicPr>
          <p:nvPr>
            <p:ph idx="1"/>
          </p:nvPr>
        </p:nvPicPr>
        <p:blipFill>
          <a:blip r:embed="rId2"/>
          <a:srcRect/>
          <a:stretch>
            <a:fillRect/>
          </a:stretch>
        </p:blipFill>
        <p:spPr>
          <a:xfrm>
            <a:off x="1763713" y="2122488"/>
            <a:ext cx="6435725" cy="4367212"/>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2"/>
          <p:cNvPicPr>
            <a:picLocks noChangeAspect="1" noChangeArrowheads="1"/>
          </p:cNvPicPr>
          <p:nvPr/>
        </p:nvPicPr>
        <p:blipFill>
          <a:blip r:embed="rId2"/>
          <a:srcRect/>
          <a:stretch>
            <a:fillRect/>
          </a:stretch>
        </p:blipFill>
        <p:spPr bwMode="auto">
          <a:xfrm>
            <a:off x="1908175" y="1341438"/>
            <a:ext cx="5165725" cy="4021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eaLnBrk="1" hangingPunct="1"/>
            <a:r>
              <a:rPr lang="fr-FR" smtClean="0"/>
              <a:t>Consult mémoire</a:t>
            </a:r>
          </a:p>
        </p:txBody>
      </p:sp>
      <p:sp>
        <p:nvSpPr>
          <p:cNvPr id="3" name="Espace réservé du contenu 2"/>
          <p:cNvSpPr>
            <a:spLocks noGrp="1"/>
          </p:cNvSpPr>
          <p:nvPr>
            <p:ph idx="1"/>
          </p:nvPr>
        </p:nvSpPr>
        <p:spPr/>
        <p:txBody>
          <a:bodyPr rtlCol="0">
            <a:normAutofit fontScale="92500" lnSpcReduction="10000"/>
          </a:bodyPr>
          <a:lstStyle/>
          <a:p>
            <a:pPr indent="-274320" eaLnBrk="1" fontAlgn="auto" hangingPunct="1">
              <a:spcAft>
                <a:spcPts val="0"/>
              </a:spcAft>
              <a:defRPr/>
            </a:pPr>
            <a:r>
              <a:rPr lang="fr-FR" dirty="0"/>
              <a:t>1 heure à </a:t>
            </a:r>
            <a:r>
              <a:rPr lang="fr-FR" dirty="0" smtClean="0"/>
              <a:t>2 </a:t>
            </a:r>
            <a:r>
              <a:rPr lang="fr-FR" dirty="0"/>
              <a:t>heure 30 ( a </a:t>
            </a:r>
            <a:r>
              <a:rPr lang="fr-FR" dirty="0" smtClean="0"/>
              <a:t>6 </a:t>
            </a:r>
            <a:r>
              <a:rPr lang="fr-FR" dirty="0"/>
              <a:t>mois d’un épisode aigu </a:t>
            </a:r>
            <a:r>
              <a:rPr lang="fr-FR" dirty="0" err="1"/>
              <a:t>hospi</a:t>
            </a:r>
            <a:r>
              <a:rPr lang="fr-FR" dirty="0"/>
              <a:t>, fracture …)</a:t>
            </a:r>
          </a:p>
          <a:p>
            <a:pPr indent="-274320" eaLnBrk="1" fontAlgn="auto" hangingPunct="1">
              <a:spcAft>
                <a:spcPts val="0"/>
              </a:spcAft>
              <a:defRPr/>
            </a:pPr>
            <a:r>
              <a:rPr lang="fr-FR" dirty="0"/>
              <a:t>Option de </a:t>
            </a:r>
            <a:r>
              <a:rPr lang="fr-FR" dirty="0" smtClean="0"/>
              <a:t>gériatrie (</a:t>
            </a:r>
            <a:r>
              <a:rPr lang="fr-FR" dirty="0"/>
              <a:t>risque de chute, statut nutritionnel, globale, iatrogénie, </a:t>
            </a:r>
            <a:r>
              <a:rPr lang="fr-FR" dirty="0" err="1"/>
              <a:t>co</a:t>
            </a:r>
            <a:r>
              <a:rPr lang="fr-FR" dirty="0"/>
              <a:t> morbidités) </a:t>
            </a:r>
          </a:p>
          <a:p>
            <a:pPr indent="-274320" eaLnBrk="1" fontAlgn="auto" hangingPunct="1">
              <a:spcAft>
                <a:spcPts val="0"/>
              </a:spcAft>
              <a:defRPr/>
            </a:pPr>
            <a:r>
              <a:rPr lang="fr-FR" dirty="0"/>
              <a:t>Avec </a:t>
            </a:r>
            <a:r>
              <a:rPr lang="fr-FR" dirty="0" smtClean="0"/>
              <a:t>accompagnant</a:t>
            </a:r>
            <a:endParaRPr lang="fr-FR" dirty="0"/>
          </a:p>
          <a:p>
            <a:pPr indent="-274320" eaLnBrk="1" fontAlgn="auto" hangingPunct="1">
              <a:spcAft>
                <a:spcPts val="0"/>
              </a:spcAft>
              <a:defRPr/>
            </a:pPr>
            <a:r>
              <a:rPr lang="fr-FR" dirty="0"/>
              <a:t>Entretien : semi structuré, plaintes </a:t>
            </a:r>
            <a:r>
              <a:rPr lang="fr-FR" dirty="0" err="1" smtClean="0"/>
              <a:t>cognitives,histoire</a:t>
            </a:r>
            <a:r>
              <a:rPr lang="fr-FR" dirty="0" smtClean="0"/>
              <a:t>, </a:t>
            </a:r>
            <a:r>
              <a:rPr lang="fr-FR" dirty="0"/>
              <a:t>plaintes comportementales, perte d’autonomie et </a:t>
            </a:r>
            <a:r>
              <a:rPr lang="fr-FR" dirty="0" err="1"/>
              <a:t>retentisssement</a:t>
            </a:r>
            <a:r>
              <a:rPr lang="fr-FR" dirty="0"/>
              <a:t> sur AVQ, ressenti des aidants</a:t>
            </a:r>
          </a:p>
          <a:p>
            <a:pPr marL="0" indent="0" eaLnBrk="1" fontAlgn="auto" hangingPunct="1">
              <a:spcAft>
                <a:spcPts val="0"/>
              </a:spcAft>
              <a:buFont typeface="Wingdings 2" pitchFamily="18" charset="2"/>
              <a:buNone/>
              <a:defRPr/>
            </a:pP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fontScale="90000"/>
          </a:bodyPr>
          <a:lstStyle/>
          <a:p>
            <a:pPr eaLnBrk="1" fontAlgn="auto" hangingPunct="1">
              <a:spcAft>
                <a:spcPts val="0"/>
              </a:spcAft>
              <a:defRPr/>
            </a:pPr>
            <a:r>
              <a:rPr lang="fr-FR" dirty="0"/>
              <a:t>Les examens durant la consultations</a:t>
            </a:r>
          </a:p>
        </p:txBody>
      </p:sp>
      <p:sp>
        <p:nvSpPr>
          <p:cNvPr id="7" name="Espace réservé du contenu 6"/>
          <p:cNvSpPr>
            <a:spLocks noGrp="1"/>
          </p:cNvSpPr>
          <p:nvPr>
            <p:ph idx="1"/>
          </p:nvPr>
        </p:nvSpPr>
        <p:spPr/>
        <p:txBody>
          <a:bodyPr rtlCol="0">
            <a:normAutofit fontScale="85000" lnSpcReduction="20000"/>
          </a:bodyPr>
          <a:lstStyle/>
          <a:p>
            <a:pPr indent="-274320" eaLnBrk="1" fontAlgn="auto" hangingPunct="1">
              <a:spcAft>
                <a:spcPts val="0"/>
              </a:spcAft>
              <a:defRPr/>
            </a:pPr>
            <a:r>
              <a:rPr lang="fr-FR" dirty="0"/>
              <a:t>Examen succinct neurologique(tolérance des </a:t>
            </a:r>
            <a:r>
              <a:rPr lang="fr-FR" dirty="0" err="1"/>
              <a:t>ttt</a:t>
            </a:r>
            <a:r>
              <a:rPr lang="fr-FR" dirty="0"/>
              <a:t>, déficit focalisé, PC)</a:t>
            </a:r>
          </a:p>
          <a:p>
            <a:pPr indent="-274320" eaLnBrk="1" fontAlgn="auto" hangingPunct="1">
              <a:spcAft>
                <a:spcPts val="0"/>
              </a:spcAft>
              <a:defRPr/>
            </a:pPr>
            <a:r>
              <a:rPr lang="fr-FR" dirty="0"/>
              <a:t>Imagerie (IRM  scanner) examens biologiques</a:t>
            </a:r>
          </a:p>
          <a:p>
            <a:pPr indent="-274320" eaLnBrk="1" fontAlgn="auto" hangingPunct="1">
              <a:spcAft>
                <a:spcPts val="0"/>
              </a:spcAft>
              <a:defRPr/>
            </a:pPr>
            <a:r>
              <a:rPr lang="fr-FR" dirty="0"/>
              <a:t>Les tests neuropsychologiques adaptés …</a:t>
            </a:r>
          </a:p>
          <a:p>
            <a:pPr marL="640080" lvl="1" indent="-274320" eaLnBrk="1" fontAlgn="auto" hangingPunct="1">
              <a:spcAft>
                <a:spcPts val="0"/>
              </a:spcAft>
              <a:defRPr/>
            </a:pPr>
            <a:r>
              <a:rPr lang="fr-FR" dirty="0" err="1"/>
              <a:t>mms</a:t>
            </a:r>
            <a:endParaRPr lang="fr-FR" dirty="0"/>
          </a:p>
          <a:p>
            <a:pPr marL="640080" lvl="1" indent="-274320" eaLnBrk="1" fontAlgn="auto" hangingPunct="1">
              <a:spcAft>
                <a:spcPts val="0"/>
              </a:spcAft>
              <a:defRPr/>
            </a:pPr>
            <a:r>
              <a:rPr lang="fr-FR" dirty="0"/>
              <a:t>Test des 5 mots de </a:t>
            </a:r>
            <a:r>
              <a:rPr lang="fr-FR" dirty="0" err="1"/>
              <a:t>dubois</a:t>
            </a:r>
            <a:endParaRPr lang="fr-FR" dirty="0"/>
          </a:p>
          <a:p>
            <a:pPr marL="640080" lvl="1" indent="-274320" eaLnBrk="1" fontAlgn="auto" hangingPunct="1">
              <a:spcAft>
                <a:spcPts val="0"/>
              </a:spcAft>
              <a:defRPr/>
            </a:pPr>
            <a:r>
              <a:rPr lang="fr-FR" dirty="0"/>
              <a:t>Bref</a:t>
            </a:r>
          </a:p>
          <a:p>
            <a:pPr marL="640080" lvl="1" indent="-274320" eaLnBrk="1" fontAlgn="auto" hangingPunct="1">
              <a:spcAft>
                <a:spcPts val="0"/>
              </a:spcAft>
              <a:defRPr/>
            </a:pPr>
            <a:r>
              <a:rPr lang="fr-FR" dirty="0"/>
              <a:t>Training </a:t>
            </a:r>
            <a:r>
              <a:rPr lang="fr-FR" dirty="0" err="1"/>
              <a:t>making</a:t>
            </a:r>
            <a:r>
              <a:rPr lang="fr-FR" dirty="0"/>
              <a:t> test</a:t>
            </a:r>
          </a:p>
          <a:p>
            <a:pPr marL="640080" lvl="1" indent="-274320" eaLnBrk="1" fontAlgn="auto" hangingPunct="1">
              <a:spcAft>
                <a:spcPts val="0"/>
              </a:spcAft>
              <a:defRPr/>
            </a:pPr>
            <a:r>
              <a:rPr lang="fr-FR" dirty="0" err="1"/>
              <a:t>Stroop</a:t>
            </a:r>
            <a:endParaRPr lang="fr-FR" dirty="0"/>
          </a:p>
          <a:p>
            <a:pPr marL="640080" lvl="1" indent="-274320" eaLnBrk="1" fontAlgn="auto" hangingPunct="1">
              <a:spcAft>
                <a:spcPts val="0"/>
              </a:spcAft>
              <a:defRPr/>
            </a:pPr>
            <a:r>
              <a:rPr lang="fr-FR" dirty="0" err="1"/>
              <a:t>Grober</a:t>
            </a:r>
            <a:r>
              <a:rPr lang="fr-FR" dirty="0"/>
              <a:t> et </a:t>
            </a:r>
            <a:r>
              <a:rPr lang="fr-FR" dirty="0" err="1"/>
              <a:t>Buschke</a:t>
            </a:r>
            <a:endParaRPr lang="fr-FR" dirty="0"/>
          </a:p>
          <a:p>
            <a:pPr lvl="2" eaLnBrk="1" fontAlgn="auto" hangingPunct="1">
              <a:spcAft>
                <a:spcPts val="0"/>
              </a:spcAft>
              <a:buFont typeface="Courier New" pitchFamily="49" charset="0"/>
              <a:buChar char="o"/>
              <a:defRPr/>
            </a:pPr>
            <a:endParaRPr lang="fr-FR" dirty="0"/>
          </a:p>
          <a:p>
            <a:pPr marL="64008" indent="0" eaLnBrk="1" fontAlgn="auto" hangingPunct="1">
              <a:spcAft>
                <a:spcPts val="0"/>
              </a:spcAft>
              <a:buFont typeface="Wingdings 2" pitchFamily="18" charset="2"/>
              <a:buNone/>
              <a:defRPr/>
            </a:pPr>
            <a:r>
              <a:rPr lang="fr-FR" dirty="0"/>
              <a:t>	</a:t>
            </a:r>
          </a:p>
        </p:txBody>
      </p:sp>
      <p:pic>
        <p:nvPicPr>
          <p:cNvPr id="37891" name="Picture 2" descr="C:\Users\Public\Pictures\Sample Pictures\cerveau2.jpg"/>
          <p:cNvPicPr>
            <a:picLocks noChangeAspect="1" noChangeArrowheads="1"/>
          </p:cNvPicPr>
          <p:nvPr/>
        </p:nvPicPr>
        <p:blipFill>
          <a:blip r:embed="rId2"/>
          <a:srcRect/>
          <a:stretch>
            <a:fillRect/>
          </a:stretch>
        </p:blipFill>
        <p:spPr bwMode="auto">
          <a:xfrm>
            <a:off x="5707063" y="3644900"/>
            <a:ext cx="2455862" cy="28019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additive="base">
                                        <p:cTn id="12"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 calcmode="lin" valueType="num">
                                      <p:cBhvr additive="base">
                                        <p:cTn id="18"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xEl>
                                              <p:pRg st="2" end="2"/>
                                            </p:txEl>
                                          </p:spTgt>
                                        </p:tgtEl>
                                        <p:attrNameLst>
                                          <p:attrName>style.visibility</p:attrName>
                                        </p:attrNameLst>
                                      </p:cBhvr>
                                      <p:to>
                                        <p:strVal val="visible"/>
                                      </p:to>
                                    </p:set>
                                    <p:anim calcmode="lin" valueType="num">
                                      <p:cBhvr additive="base">
                                        <p:cTn id="24"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7">
                                            <p:txEl>
                                              <p:pRg st="2" end="2"/>
                                            </p:txEl>
                                          </p:spTgt>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 calcmode="lin" valueType="num">
                                      <p:cBhvr additive="base">
                                        <p:cTn id="28"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7">
                                            <p:txEl>
                                              <p:pRg st="3" end="3"/>
                                            </p:txEl>
                                          </p:spTgt>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 calcmode="lin" valueType="num">
                                      <p:cBhvr additive="base">
                                        <p:cTn id="32"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7">
                                            <p:txEl>
                                              <p:pRg st="4" end="4"/>
                                            </p:txEl>
                                          </p:spTgt>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7">
                                            <p:txEl>
                                              <p:pRg st="5" end="5"/>
                                            </p:txEl>
                                          </p:spTgt>
                                        </p:tgtEl>
                                        <p:attrNameLst>
                                          <p:attrName>style.visibility</p:attrName>
                                        </p:attrNameLst>
                                      </p:cBhvr>
                                      <p:to>
                                        <p:strVal val="visible"/>
                                      </p:to>
                                    </p:set>
                                    <p:anim calcmode="lin" valueType="num">
                                      <p:cBhvr additive="base">
                                        <p:cTn id="36"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7">
                                            <p:txEl>
                                              <p:pRg st="5" end="5"/>
                                            </p:txEl>
                                          </p:spTgt>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7">
                                            <p:txEl>
                                              <p:pRg st="6" end="6"/>
                                            </p:txEl>
                                          </p:spTgt>
                                        </p:tgtEl>
                                        <p:attrNameLst>
                                          <p:attrName>style.visibility</p:attrName>
                                        </p:attrNameLst>
                                      </p:cBhvr>
                                      <p:to>
                                        <p:strVal val="visible"/>
                                      </p:to>
                                    </p:set>
                                    <p:anim calcmode="lin" valueType="num">
                                      <p:cBhvr additive="base">
                                        <p:cTn id="40"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7">
                                            <p:txEl>
                                              <p:pRg st="6" end="6"/>
                                            </p:txEl>
                                          </p:spTgt>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
                                            <p:txEl>
                                              <p:pRg st="7" end="7"/>
                                            </p:txEl>
                                          </p:spTgt>
                                        </p:tgtEl>
                                        <p:attrNameLst>
                                          <p:attrName>style.visibility</p:attrName>
                                        </p:attrNameLst>
                                      </p:cBhvr>
                                      <p:to>
                                        <p:strVal val="visible"/>
                                      </p:to>
                                    </p:set>
                                    <p:anim calcmode="lin" valueType="num">
                                      <p:cBhvr additive="base">
                                        <p:cTn id="44"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7">
                                            <p:txEl>
                                              <p:pRg st="7" end="7"/>
                                            </p:txEl>
                                          </p:spTgt>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7">
                                            <p:txEl>
                                              <p:pRg st="8" end="8"/>
                                            </p:txEl>
                                          </p:spTgt>
                                        </p:tgtEl>
                                        <p:attrNameLst>
                                          <p:attrName>style.visibility</p:attrName>
                                        </p:attrNameLst>
                                      </p:cBhvr>
                                      <p:to>
                                        <p:strVal val="visible"/>
                                      </p:to>
                                    </p:set>
                                    <p:anim calcmode="lin" valueType="num">
                                      <p:cBhvr additive="base">
                                        <p:cTn id="48"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7">
                                            <p:txEl>
                                              <p:pRg st="10" end="10"/>
                                            </p:txEl>
                                          </p:spTgt>
                                        </p:tgtEl>
                                        <p:attrNameLst>
                                          <p:attrName>style.visibility</p:attrName>
                                        </p:attrNameLst>
                                      </p:cBhvr>
                                      <p:to>
                                        <p:strVal val="visible"/>
                                      </p:to>
                                    </p:set>
                                    <p:anim calcmode="lin" valueType="num">
                                      <p:cBhvr additive="base">
                                        <p:cTn id="54" dur="500" fill="hold"/>
                                        <p:tgtEl>
                                          <p:spTgt spid="7">
                                            <p:txEl>
                                              <p:pRg st="10" end="10"/>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7">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116013" y="620713"/>
            <a:ext cx="2087562" cy="936625"/>
          </a:xfrm>
        </p:spPr>
        <p:txBody>
          <a:bodyPr rtlCol="0">
            <a:normAutofit fontScale="90000"/>
          </a:bodyPr>
          <a:lstStyle/>
          <a:p>
            <a:pPr eaLnBrk="1" fontAlgn="auto" hangingPunct="1">
              <a:spcAft>
                <a:spcPts val="0"/>
              </a:spcAft>
              <a:defRPr/>
            </a:pPr>
            <a:r>
              <a:rPr lang="fr-FR" dirty="0" smtClean="0"/>
              <a:t>Les tests</a:t>
            </a:r>
            <a:endParaRPr lang="fr-FR" dirty="0"/>
          </a:p>
        </p:txBody>
      </p:sp>
      <p:pic>
        <p:nvPicPr>
          <p:cNvPr id="38914" name="Picture 2"/>
          <p:cNvPicPr>
            <a:picLocks noChangeAspect="1" noChangeArrowheads="1"/>
          </p:cNvPicPr>
          <p:nvPr/>
        </p:nvPicPr>
        <p:blipFill>
          <a:blip r:embed="rId2"/>
          <a:srcRect/>
          <a:stretch>
            <a:fillRect/>
          </a:stretch>
        </p:blipFill>
        <p:spPr bwMode="auto">
          <a:xfrm>
            <a:off x="4211638" y="404813"/>
            <a:ext cx="4349750" cy="3257550"/>
          </a:xfrm>
          <a:prstGeom prst="rect">
            <a:avLst/>
          </a:prstGeom>
          <a:noFill/>
          <a:ln w="9525">
            <a:noFill/>
            <a:miter lim="800000"/>
            <a:headEnd/>
            <a:tailEnd/>
          </a:ln>
        </p:spPr>
      </p:pic>
      <p:pic>
        <p:nvPicPr>
          <p:cNvPr id="38915" name="Picture 6"/>
          <p:cNvPicPr>
            <a:picLocks noChangeAspect="1" noChangeArrowheads="1"/>
          </p:cNvPicPr>
          <p:nvPr/>
        </p:nvPicPr>
        <p:blipFill>
          <a:blip r:embed="rId3"/>
          <a:srcRect/>
          <a:stretch>
            <a:fillRect/>
          </a:stretch>
        </p:blipFill>
        <p:spPr bwMode="auto">
          <a:xfrm>
            <a:off x="971550" y="1700213"/>
            <a:ext cx="2305050" cy="3070225"/>
          </a:xfrm>
          <a:prstGeom prst="rect">
            <a:avLst/>
          </a:prstGeom>
          <a:noFill/>
          <a:ln w="9525">
            <a:noFill/>
            <a:miter lim="800000"/>
            <a:headEnd/>
            <a:tailEnd/>
          </a:ln>
        </p:spPr>
      </p:pic>
      <p:pic>
        <p:nvPicPr>
          <p:cNvPr id="38916" name="Picture 5" descr="http://www.madmoizelle.com/wp-content/uploads/2012/11/stroop.gif"/>
          <p:cNvPicPr>
            <a:picLocks noChangeAspect="1" noChangeArrowheads="1"/>
          </p:cNvPicPr>
          <p:nvPr/>
        </p:nvPicPr>
        <p:blipFill>
          <a:blip r:embed="rId4"/>
          <a:srcRect/>
          <a:stretch>
            <a:fillRect/>
          </a:stretch>
        </p:blipFill>
        <p:spPr bwMode="auto">
          <a:xfrm>
            <a:off x="3427413" y="3789363"/>
            <a:ext cx="5133975" cy="2771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eaLnBrk="1" hangingPunct="1"/>
            <a:r>
              <a:rPr lang="fr-FR" smtClean="0"/>
              <a:t>Geriatrie</a:t>
            </a:r>
          </a:p>
        </p:txBody>
      </p:sp>
      <p:sp>
        <p:nvSpPr>
          <p:cNvPr id="3" name="Espace réservé du contenu 2"/>
          <p:cNvSpPr>
            <a:spLocks noGrp="1"/>
          </p:cNvSpPr>
          <p:nvPr>
            <p:ph idx="1"/>
          </p:nvPr>
        </p:nvSpPr>
        <p:spPr/>
        <p:txBody>
          <a:bodyPr rtlCol="0">
            <a:normAutofit fontScale="92500" lnSpcReduction="10000"/>
          </a:bodyPr>
          <a:lstStyle/>
          <a:p>
            <a:pPr indent="-274320" eaLnBrk="1" fontAlgn="auto" hangingPunct="1">
              <a:spcAft>
                <a:spcPts val="0"/>
              </a:spcAft>
              <a:defRPr/>
            </a:pPr>
            <a:r>
              <a:rPr lang="fr-MC" sz="3300" dirty="0"/>
              <a:t>Dans l’absolu, la gérontologie est la science qui étudie le vieillissement </a:t>
            </a:r>
            <a:r>
              <a:rPr lang="fr-MC" sz="3300" dirty="0" smtClean="0"/>
              <a:t>.</a:t>
            </a:r>
          </a:p>
          <a:p>
            <a:pPr indent="-274320" eaLnBrk="1" fontAlgn="auto" hangingPunct="1">
              <a:spcAft>
                <a:spcPts val="0"/>
              </a:spcAft>
              <a:defRPr/>
            </a:pPr>
            <a:r>
              <a:rPr lang="fr-MC" sz="3300" dirty="0" smtClean="0"/>
              <a:t>la </a:t>
            </a:r>
            <a:r>
              <a:rPr lang="fr-MC" sz="3300" dirty="0"/>
              <a:t>gériatrie </a:t>
            </a:r>
            <a:r>
              <a:rPr lang="fr-MC" sz="3300" dirty="0" smtClean="0"/>
              <a:t>est celle </a:t>
            </a:r>
            <a:r>
              <a:rPr lang="fr-MC" sz="3300" dirty="0"/>
              <a:t>qui vise à soigner les </a:t>
            </a:r>
            <a:r>
              <a:rPr lang="fr-MC" sz="3300" dirty="0" smtClean="0"/>
              <a:t>pathologies spécifiques </a:t>
            </a:r>
            <a:r>
              <a:rPr lang="fr-MC" sz="3300" dirty="0"/>
              <a:t>du patient âgé</a:t>
            </a:r>
            <a:r>
              <a:rPr lang="fr-MC" sz="3300" dirty="0" smtClean="0"/>
              <a:t>.</a:t>
            </a:r>
            <a:r>
              <a:rPr lang="fr-MC" sz="3300" dirty="0"/>
              <a:t/>
            </a:r>
            <a:br>
              <a:rPr lang="fr-MC" sz="3300" dirty="0"/>
            </a:br>
            <a:r>
              <a:rPr lang="fr-MC" dirty="0"/>
              <a:t/>
            </a:r>
            <a:br>
              <a:rPr lang="fr-MC" dirty="0"/>
            </a:b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re 1"/>
          <p:cNvSpPr>
            <a:spLocks noGrp="1"/>
          </p:cNvSpPr>
          <p:nvPr>
            <p:ph type="title"/>
          </p:nvPr>
        </p:nvSpPr>
        <p:spPr/>
        <p:txBody>
          <a:bodyPr/>
          <a:lstStyle/>
          <a:p>
            <a:pPr eaLnBrk="1" hangingPunct="1"/>
            <a:r>
              <a:rPr lang="fr-FR" smtClean="0"/>
              <a:t>Les traitements</a:t>
            </a:r>
          </a:p>
        </p:txBody>
      </p:sp>
      <p:sp>
        <p:nvSpPr>
          <p:cNvPr id="39938" name="Rectangle 3"/>
          <p:cNvSpPr>
            <a:spLocks noChangeArrowheads="1"/>
          </p:cNvSpPr>
          <p:nvPr/>
        </p:nvSpPr>
        <p:spPr bwMode="auto">
          <a:xfrm>
            <a:off x="4572000" y="2349500"/>
            <a:ext cx="4073525" cy="368300"/>
          </a:xfrm>
          <a:prstGeom prst="rect">
            <a:avLst/>
          </a:prstGeom>
          <a:noFill/>
          <a:ln w="9525">
            <a:noFill/>
            <a:miter lim="800000"/>
            <a:headEnd/>
            <a:tailEnd/>
          </a:ln>
        </p:spPr>
        <p:txBody>
          <a:bodyPr wrap="none">
            <a:spAutoFit/>
          </a:bodyPr>
          <a:lstStyle/>
          <a:p>
            <a:pPr marL="285750" indent="-285750">
              <a:buFont typeface="Courier New" pitchFamily="49" charset="0"/>
              <a:buChar char="o"/>
            </a:pPr>
            <a:r>
              <a:rPr lang="fr-FR">
                <a:latin typeface="Century Gothic" pitchFamily="34" charset="0"/>
              </a:rPr>
              <a:t>Les traitements médicamenteux</a:t>
            </a:r>
          </a:p>
        </p:txBody>
      </p:sp>
      <p:pic>
        <p:nvPicPr>
          <p:cNvPr id="39939" name="Picture 2"/>
          <p:cNvPicPr>
            <a:picLocks noChangeAspect="1" noChangeArrowheads="1"/>
          </p:cNvPicPr>
          <p:nvPr/>
        </p:nvPicPr>
        <p:blipFill>
          <a:blip r:embed="rId2"/>
          <a:srcRect/>
          <a:stretch>
            <a:fillRect/>
          </a:stretch>
        </p:blipFill>
        <p:spPr bwMode="auto">
          <a:xfrm>
            <a:off x="4832350" y="3213100"/>
            <a:ext cx="3524250" cy="2646363"/>
          </a:xfrm>
          <a:prstGeom prst="rect">
            <a:avLst/>
          </a:prstGeom>
          <a:noFill/>
          <a:ln w="9525">
            <a:noFill/>
            <a:miter lim="800000"/>
            <a:headEnd/>
            <a:tailEnd/>
          </a:ln>
        </p:spPr>
      </p:pic>
      <p:sp>
        <p:nvSpPr>
          <p:cNvPr id="5" name="Rectangle 4"/>
          <p:cNvSpPr/>
          <p:nvPr/>
        </p:nvSpPr>
        <p:spPr>
          <a:xfrm>
            <a:off x="468313" y="2997200"/>
            <a:ext cx="4572000" cy="2308225"/>
          </a:xfrm>
          <a:prstGeom prst="rect">
            <a:avLst/>
          </a:prstGeom>
        </p:spPr>
        <p:txBody>
          <a:bodyPr>
            <a:spAutoFit/>
          </a:bodyPr>
          <a:lstStyle/>
          <a:p>
            <a:pPr marL="285750" indent="-285750" fontAlgn="auto">
              <a:spcBef>
                <a:spcPts val="0"/>
              </a:spcBef>
              <a:spcAft>
                <a:spcPts val="0"/>
              </a:spcAft>
              <a:buFont typeface="Courier New" pitchFamily="49" charset="0"/>
              <a:buChar char="o"/>
              <a:defRPr/>
            </a:pPr>
            <a:r>
              <a:rPr lang="fr-FR" dirty="0">
                <a:latin typeface="+mn-lt"/>
              </a:rPr>
              <a:t>Les aides à domicile (APA)</a:t>
            </a:r>
          </a:p>
          <a:p>
            <a:pPr marL="285750" indent="-285750" fontAlgn="auto">
              <a:spcBef>
                <a:spcPts val="0"/>
              </a:spcBef>
              <a:spcAft>
                <a:spcPts val="0"/>
              </a:spcAft>
              <a:buFont typeface="Courier New" pitchFamily="49" charset="0"/>
              <a:buChar char="o"/>
              <a:defRPr/>
            </a:pPr>
            <a:r>
              <a:rPr lang="fr-FR" dirty="0">
                <a:latin typeface="+mn-lt"/>
              </a:rPr>
              <a:t>Toilette</a:t>
            </a:r>
          </a:p>
          <a:p>
            <a:pPr marL="285750" indent="-285750" fontAlgn="auto">
              <a:spcBef>
                <a:spcPts val="0"/>
              </a:spcBef>
              <a:spcAft>
                <a:spcPts val="0"/>
              </a:spcAft>
              <a:buFont typeface="Courier New" pitchFamily="49" charset="0"/>
              <a:buChar char="o"/>
              <a:defRPr/>
            </a:pPr>
            <a:r>
              <a:rPr lang="fr-FR" dirty="0">
                <a:latin typeface="+mn-lt"/>
              </a:rPr>
              <a:t>Repas surveillance des traitements</a:t>
            </a:r>
          </a:p>
          <a:p>
            <a:pPr marL="285750" indent="-285750" fontAlgn="auto">
              <a:spcBef>
                <a:spcPts val="0"/>
              </a:spcBef>
              <a:spcAft>
                <a:spcPts val="0"/>
              </a:spcAft>
              <a:buFont typeface="Courier New" pitchFamily="49" charset="0"/>
              <a:buChar char="o"/>
              <a:defRPr/>
            </a:pPr>
            <a:r>
              <a:rPr lang="fr-FR" dirty="0">
                <a:latin typeface="+mn-lt"/>
              </a:rPr>
              <a:t>Adaptation du mobilier</a:t>
            </a:r>
          </a:p>
          <a:p>
            <a:pPr marL="285750" indent="-285750" fontAlgn="auto">
              <a:spcBef>
                <a:spcPts val="0"/>
              </a:spcBef>
              <a:spcAft>
                <a:spcPts val="0"/>
              </a:spcAft>
              <a:buFont typeface="Courier New" pitchFamily="49" charset="0"/>
              <a:buChar char="o"/>
              <a:defRPr/>
            </a:pPr>
            <a:r>
              <a:rPr lang="fr-FR" dirty="0">
                <a:latin typeface="+mn-lt"/>
              </a:rPr>
              <a:t>Gestions des risques</a:t>
            </a:r>
          </a:p>
          <a:p>
            <a:pPr marL="285750" indent="-285750" fontAlgn="auto">
              <a:spcBef>
                <a:spcPts val="0"/>
              </a:spcBef>
              <a:spcAft>
                <a:spcPts val="0"/>
              </a:spcAft>
              <a:buFont typeface="Courier New" pitchFamily="49" charset="0"/>
              <a:buChar char="o"/>
              <a:defRPr/>
            </a:pPr>
            <a:r>
              <a:rPr lang="fr-FR" dirty="0">
                <a:latin typeface="+mn-lt"/>
              </a:rPr>
              <a:t>L’orthophonie</a:t>
            </a:r>
          </a:p>
          <a:p>
            <a:pPr marL="285750" indent="-285750" fontAlgn="auto">
              <a:spcBef>
                <a:spcPts val="0"/>
              </a:spcBef>
              <a:spcAft>
                <a:spcPts val="0"/>
              </a:spcAft>
              <a:buFont typeface="Courier New" pitchFamily="49" charset="0"/>
              <a:buChar char="o"/>
              <a:defRPr/>
            </a:pPr>
            <a:r>
              <a:rPr lang="fr-FR" dirty="0">
                <a:latin typeface="+mn-lt"/>
              </a:rPr>
              <a:t>kinésithérapie</a:t>
            </a:r>
          </a:p>
          <a:p>
            <a:pPr fontAlgn="auto">
              <a:spcBef>
                <a:spcPts val="0"/>
              </a:spcBef>
              <a:spcAft>
                <a:spcPts val="0"/>
              </a:spcAft>
              <a:defRPr/>
            </a:pPr>
            <a:endParaRPr lang="fr-FR" dirty="0">
              <a:latin typeface="+mn-l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eaLnBrk="1" hangingPunct="1"/>
            <a:r>
              <a:rPr lang="fr-FR" smtClean="0"/>
              <a:t>Accueil de jour</a:t>
            </a:r>
          </a:p>
        </p:txBody>
      </p:sp>
      <p:sp>
        <p:nvSpPr>
          <p:cNvPr id="3" name="Espace réservé du contenu 2"/>
          <p:cNvSpPr>
            <a:spLocks noGrp="1"/>
          </p:cNvSpPr>
          <p:nvPr>
            <p:ph idx="1"/>
          </p:nvPr>
        </p:nvSpPr>
        <p:spPr/>
        <p:txBody>
          <a:bodyPr rtlCol="0">
            <a:normAutofit fontScale="62500" lnSpcReduction="20000"/>
          </a:bodyPr>
          <a:lstStyle/>
          <a:p>
            <a:pPr indent="-274320" eaLnBrk="1" fontAlgn="auto" hangingPunct="1">
              <a:spcAft>
                <a:spcPts val="0"/>
              </a:spcAft>
              <a:defRPr/>
            </a:pPr>
            <a:r>
              <a:rPr lang="fr-FR" dirty="0" smtClean="0"/>
              <a:t>L’accueil de jour permet à des personnes atteintes de troubles neuro-dégénératifs de poursuivre leur vie à domicile dans les meilleures conditions possibles</a:t>
            </a:r>
          </a:p>
          <a:p>
            <a:pPr indent="-274320" eaLnBrk="1" fontAlgn="auto" hangingPunct="1">
              <a:spcAft>
                <a:spcPts val="0"/>
              </a:spcAft>
              <a:defRPr/>
            </a:pPr>
            <a:r>
              <a:rPr lang="fr-FR" dirty="0" smtClean="0"/>
              <a:t> grâce à des activités de stimulation des capacités restantes, de valorisation . </a:t>
            </a:r>
          </a:p>
          <a:p>
            <a:pPr indent="-274320" eaLnBrk="1" fontAlgn="auto" hangingPunct="1">
              <a:spcAft>
                <a:spcPts val="0"/>
              </a:spcAft>
              <a:defRPr/>
            </a:pPr>
            <a:r>
              <a:rPr lang="fr-FR" dirty="0" smtClean="0"/>
              <a:t>Il soulage également les proches, leur offre des périodes de </a:t>
            </a:r>
            <a:r>
              <a:rPr lang="fr-FR" dirty="0" err="1" smtClean="0"/>
              <a:t>répis</a:t>
            </a:r>
            <a:r>
              <a:rPr lang="fr-FR" dirty="0" smtClean="0"/>
              <a:t> afin d’être par la suite plus disponibles.</a:t>
            </a:r>
          </a:p>
          <a:p>
            <a:pPr indent="-274320" eaLnBrk="1" fontAlgn="auto" hangingPunct="1">
              <a:spcAft>
                <a:spcPts val="0"/>
              </a:spcAft>
              <a:defRPr/>
            </a:pPr>
            <a:r>
              <a:rPr lang="fr-FR" dirty="0" smtClean="0"/>
              <a:t> Ces temps de prise en charge par une équipe de professionnels aident aussi les malades à maintenir un lien social.  </a:t>
            </a:r>
          </a:p>
          <a:p>
            <a:pPr indent="-274320" eaLnBrk="1" fontAlgn="auto" hangingPunct="1">
              <a:spcAft>
                <a:spcPts val="0"/>
              </a:spcAft>
              <a:defRPr/>
            </a:pPr>
            <a:r>
              <a:rPr lang="fr-FR" dirty="0" smtClean="0"/>
              <a:t>La prise en charge financière de l’accueil de jour peut faire partie du plan d’aide proposé dans le cadre de l’Allocation Personnalisée à l'Autonomie à domicile (A.P.A.)</a:t>
            </a:r>
          </a:p>
          <a:p>
            <a:pPr indent="-274320" eaLnBrk="1" fontAlgn="auto" hangingPunct="1">
              <a:spcAft>
                <a:spcPts val="0"/>
              </a:spcAft>
              <a:defRPr/>
            </a:pPr>
            <a:r>
              <a:rPr lang="fr-FR" dirty="0" smtClean="0"/>
              <a:t>L’admission en centre d’accueil de jour nécessite un diagnostic établissant les troubles neuro-dégénératifs. </a:t>
            </a:r>
          </a:p>
          <a:p>
            <a:pPr indent="-274320" eaLnBrk="1" fontAlgn="auto" hangingPunct="1">
              <a:spcAft>
                <a:spcPts val="0"/>
              </a:spcAft>
              <a:defRPr/>
            </a:pPr>
            <a:r>
              <a:rPr lang="fr-FR" dirty="0" smtClean="0"/>
              <a:t>Ce diagnostic est réalisé au cours d’une consultation mémoire.</a:t>
            </a:r>
          </a:p>
          <a:p>
            <a:pPr indent="-274320" eaLnBrk="1" fontAlgn="auto" hangingPunct="1">
              <a:spcAft>
                <a:spcPts val="0"/>
              </a:spcAft>
              <a:defRPr/>
            </a:pPr>
            <a:r>
              <a:rPr lang="fr-FR" dirty="0" smtClean="0"/>
              <a:t>Notion de </a:t>
            </a:r>
            <a:r>
              <a:rPr lang="fr-FR" dirty="0" smtClean="0">
                <a:solidFill>
                  <a:srgbClr val="00B050"/>
                </a:solidFill>
              </a:rPr>
              <a:t>filière gériatrique </a:t>
            </a:r>
            <a:r>
              <a:rPr lang="fr-FR" dirty="0" smtClean="0"/>
              <a:t>(contact avec les autres  </a:t>
            </a:r>
            <a:r>
              <a:rPr lang="fr-FR" dirty="0" err="1" smtClean="0"/>
              <a:t>acc</a:t>
            </a:r>
            <a:r>
              <a:rPr lang="fr-FR" dirty="0" smtClean="0"/>
              <a:t> de jour )</a:t>
            </a:r>
          </a:p>
          <a:p>
            <a:pPr indent="-274320" eaLnBrk="1" fontAlgn="auto" hangingPunct="1">
              <a:spcAft>
                <a:spcPts val="0"/>
              </a:spcAft>
              <a:defRPr/>
            </a:pP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re 1"/>
          <p:cNvSpPr>
            <a:spLocks noGrp="1"/>
          </p:cNvSpPr>
          <p:nvPr>
            <p:ph type="title"/>
          </p:nvPr>
        </p:nvSpPr>
        <p:spPr/>
        <p:txBody>
          <a:bodyPr/>
          <a:lstStyle/>
          <a:p>
            <a:pPr eaLnBrk="1" hangingPunct="1"/>
            <a:r>
              <a:rPr lang="fr-FR" smtClean="0"/>
              <a:t>Suite accueil de jour</a:t>
            </a:r>
          </a:p>
        </p:txBody>
      </p:sp>
      <p:sp>
        <p:nvSpPr>
          <p:cNvPr id="3" name="Espace réservé du contenu 2"/>
          <p:cNvSpPr>
            <a:spLocks noGrp="1"/>
          </p:cNvSpPr>
          <p:nvPr>
            <p:ph idx="1"/>
          </p:nvPr>
        </p:nvSpPr>
        <p:spPr/>
        <p:txBody>
          <a:bodyPr rtlCol="0">
            <a:normAutofit fontScale="77500" lnSpcReduction="20000"/>
          </a:bodyPr>
          <a:lstStyle/>
          <a:p>
            <a:pPr marL="640080" lvl="1" indent="-274320" eaLnBrk="1" fontAlgn="auto" hangingPunct="1">
              <a:spcAft>
                <a:spcPts val="0"/>
              </a:spcAft>
              <a:defRPr/>
            </a:pPr>
            <a:r>
              <a:rPr lang="fr-FR" dirty="0"/>
              <a:t>De 9h 30 à 16h 30 depuis le seuil du </a:t>
            </a:r>
            <a:r>
              <a:rPr lang="fr-FR" dirty="0" err="1" smtClean="0"/>
              <a:t>domicilees</a:t>
            </a:r>
            <a:endParaRPr lang="fr-FR" dirty="0"/>
          </a:p>
          <a:p>
            <a:pPr marL="640080" lvl="1" indent="-274320" eaLnBrk="1" fontAlgn="auto" hangingPunct="1">
              <a:spcAft>
                <a:spcPts val="0"/>
              </a:spcAft>
              <a:defRPr/>
            </a:pPr>
            <a:r>
              <a:rPr lang="fr-FR" dirty="0"/>
              <a:t>Sur prescription médicale avec un diagnostic de MA ou apparenté</a:t>
            </a:r>
          </a:p>
          <a:p>
            <a:pPr marL="640080" lvl="1" indent="-274320" eaLnBrk="1" fontAlgn="auto" hangingPunct="1">
              <a:spcAft>
                <a:spcPts val="0"/>
              </a:spcAft>
              <a:defRPr/>
            </a:pPr>
            <a:r>
              <a:rPr lang="fr-FR" dirty="0"/>
              <a:t>1à 3 séances par semaine  non pris en charge par CARSAT</a:t>
            </a:r>
          </a:p>
          <a:p>
            <a:pPr marL="640080" lvl="1" indent="-274320" eaLnBrk="1" fontAlgn="auto" hangingPunct="1">
              <a:spcAft>
                <a:spcPts val="0"/>
              </a:spcAft>
              <a:defRPr/>
            </a:pPr>
            <a:r>
              <a:rPr lang="fr-FR" dirty="0"/>
              <a:t>Limites les troubles praxiques importants, les troubles du comportements importants et les démences sévères</a:t>
            </a:r>
          </a:p>
          <a:p>
            <a:pPr marL="640080" lvl="1" indent="-274320" eaLnBrk="1" fontAlgn="auto" hangingPunct="1">
              <a:spcAft>
                <a:spcPts val="0"/>
              </a:spcAft>
              <a:defRPr/>
            </a:pPr>
            <a:r>
              <a:rPr lang="fr-FR" dirty="0"/>
              <a:t>Permettre un passage en institution par la suite (notion de professionnalisme, de détachement progressif ,de prendre du temps pour soi)</a:t>
            </a:r>
          </a:p>
          <a:p>
            <a:pPr marL="640080" lvl="1" indent="-274320" eaLnBrk="1" fontAlgn="auto" hangingPunct="1">
              <a:spcAft>
                <a:spcPts val="0"/>
              </a:spcAft>
              <a:defRPr/>
            </a:pPr>
            <a:r>
              <a:rPr lang="fr-FR" dirty="0"/>
              <a:t>Accompagnement progressif des différents stades</a:t>
            </a:r>
          </a:p>
          <a:p>
            <a:pPr marL="537210" lvl="1" indent="0" eaLnBrk="1" fontAlgn="auto" hangingPunct="1">
              <a:spcAft>
                <a:spcPts val="0"/>
              </a:spcAft>
              <a:buFont typeface="Wingdings 2" pitchFamily="18" charset="2"/>
              <a:buNone/>
              <a:defRPr/>
            </a:pPr>
            <a:r>
              <a:rPr lang="fr-FR" dirty="0"/>
              <a:t>L’arrêt est motivé par la sévérité des troubles et le fait que l’accueil de jour n’est pas une alternative au domicile, un complément du domicile</a:t>
            </a:r>
          </a:p>
        </p:txBody>
      </p:sp>
      <p:pic>
        <p:nvPicPr>
          <p:cNvPr id="41987" name="Picture 2"/>
          <p:cNvPicPr>
            <a:picLocks noChangeAspect="1" noChangeArrowheads="1"/>
          </p:cNvPicPr>
          <p:nvPr/>
        </p:nvPicPr>
        <p:blipFill>
          <a:blip r:embed="rId2"/>
          <a:srcRect/>
          <a:stretch>
            <a:fillRect/>
          </a:stretch>
        </p:blipFill>
        <p:spPr bwMode="auto">
          <a:xfrm>
            <a:off x="6192838" y="1052513"/>
            <a:ext cx="2341562" cy="1562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fontScale="90000"/>
          </a:bodyPr>
          <a:lstStyle/>
          <a:p>
            <a:pPr eaLnBrk="1" fontAlgn="auto" hangingPunct="1">
              <a:spcAft>
                <a:spcPts val="0"/>
              </a:spcAft>
              <a:defRPr/>
            </a:pPr>
            <a:r>
              <a:rPr lang="fr-FR" dirty="0" smtClean="0">
                <a:solidFill>
                  <a:srgbClr val="FF0000"/>
                </a:solidFill>
              </a:rPr>
              <a:t>ESAD</a:t>
            </a:r>
            <a:r>
              <a:rPr lang="fr-FR" dirty="0" smtClean="0"/>
              <a:t/>
            </a:r>
            <a:br>
              <a:rPr lang="fr-FR" dirty="0" smtClean="0"/>
            </a:br>
            <a:r>
              <a:rPr lang="fr-FR" dirty="0" smtClean="0"/>
              <a:t>équipe spécialisée Alzheimer à domicile</a:t>
            </a:r>
            <a:endParaRPr lang="fr-FR" dirty="0"/>
          </a:p>
        </p:txBody>
      </p:sp>
      <p:sp>
        <p:nvSpPr>
          <p:cNvPr id="3" name="Espace réservé du contenu 2"/>
          <p:cNvSpPr>
            <a:spLocks noGrp="1"/>
          </p:cNvSpPr>
          <p:nvPr>
            <p:ph idx="1"/>
          </p:nvPr>
        </p:nvSpPr>
        <p:spPr>
          <a:xfrm>
            <a:off x="755650" y="1989138"/>
            <a:ext cx="7931150" cy="4564062"/>
          </a:xfrm>
        </p:spPr>
        <p:txBody>
          <a:bodyPr rtlCol="0">
            <a:noAutofit/>
          </a:bodyPr>
          <a:lstStyle/>
          <a:p>
            <a:pPr marL="0" indent="0" eaLnBrk="1" fontAlgn="auto" hangingPunct="1">
              <a:spcAft>
                <a:spcPts val="0"/>
              </a:spcAft>
              <a:buFont typeface="Wingdings 2" pitchFamily="18" charset="2"/>
              <a:buNone/>
              <a:defRPr/>
            </a:pPr>
            <a:endParaRPr lang="fr-FR" sz="1050" dirty="0" smtClean="0"/>
          </a:p>
          <a:p>
            <a:pPr indent="-274320" eaLnBrk="1" fontAlgn="auto" hangingPunct="1">
              <a:spcAft>
                <a:spcPts val="0"/>
              </a:spcAft>
              <a:defRPr/>
            </a:pPr>
            <a:r>
              <a:rPr lang="fr-FR" sz="1050" dirty="0" smtClean="0"/>
              <a:t>Le S.S.I.A.D du Centre Hospitalier se spécialise dans la prise en charge des personnes Alzheimer (structure adossée au SSIAD)</a:t>
            </a:r>
          </a:p>
          <a:p>
            <a:pPr marL="0" indent="0" eaLnBrk="1" fontAlgn="auto" hangingPunct="1">
              <a:spcAft>
                <a:spcPts val="0"/>
              </a:spcAft>
              <a:buFont typeface="Wingdings 2" pitchFamily="18" charset="2"/>
              <a:buNone/>
              <a:defRPr/>
            </a:pPr>
            <a:r>
              <a:rPr lang="fr-FR" sz="1050" dirty="0" smtClean="0"/>
              <a:t> </a:t>
            </a:r>
          </a:p>
          <a:p>
            <a:pPr indent="-274320" eaLnBrk="1" fontAlgn="auto" hangingPunct="1">
              <a:spcAft>
                <a:spcPts val="0"/>
              </a:spcAft>
              <a:defRPr/>
            </a:pPr>
            <a:endParaRPr lang="fr-FR" sz="1050" dirty="0" smtClean="0"/>
          </a:p>
          <a:p>
            <a:pPr indent="-274320" eaLnBrk="1" fontAlgn="auto" hangingPunct="1">
              <a:spcAft>
                <a:spcPts val="0"/>
              </a:spcAft>
              <a:defRPr/>
            </a:pPr>
            <a:r>
              <a:rPr lang="fr-FR" sz="1050" dirty="0" smtClean="0"/>
              <a:t>Elle a pour mission de prendre en charge des personnes dont le diagnostic de la maladie d’Alzheimer ou une maladie apparentée vient d’être établi, pour des « soins de réhabilitation et d’accompagnement » sur les territoires des S.S.I.A.D  BB, langres et autre</a:t>
            </a:r>
          </a:p>
          <a:p>
            <a:pPr indent="-274320" eaLnBrk="1" fontAlgn="auto" hangingPunct="1">
              <a:spcAft>
                <a:spcPts val="0"/>
              </a:spcAft>
              <a:defRPr/>
            </a:pPr>
            <a:r>
              <a:rPr lang="fr-FR" sz="1050" dirty="0" smtClean="0"/>
              <a:t>L’équipe est composée d’une infirmière coordinatrice), des ergothérapeutes) et d’aides-soignantes spécialisées assistantes de soins en gérontologie plus un médecin responsable).</a:t>
            </a:r>
          </a:p>
          <a:p>
            <a:pPr indent="-274320" eaLnBrk="1" fontAlgn="auto" hangingPunct="1">
              <a:spcAft>
                <a:spcPts val="0"/>
              </a:spcAft>
              <a:defRPr/>
            </a:pPr>
            <a:endParaRPr lang="fr-FR" sz="1050" dirty="0" smtClean="0"/>
          </a:p>
          <a:p>
            <a:pPr indent="-274320" eaLnBrk="1" fontAlgn="auto" hangingPunct="1">
              <a:spcAft>
                <a:spcPts val="0"/>
              </a:spcAft>
              <a:defRPr/>
            </a:pPr>
            <a:r>
              <a:rPr lang="fr-FR" sz="1050" dirty="0" smtClean="0"/>
              <a:t>Une évaluation initiale par l’ergothérapeute permet de faire un bilan des capacités.</a:t>
            </a:r>
          </a:p>
          <a:p>
            <a:pPr indent="-274320" eaLnBrk="1" fontAlgn="auto" hangingPunct="1">
              <a:spcAft>
                <a:spcPts val="0"/>
              </a:spcAft>
              <a:defRPr/>
            </a:pPr>
            <a:endParaRPr lang="fr-FR" sz="1050" dirty="0" smtClean="0"/>
          </a:p>
          <a:p>
            <a:pPr indent="-274320" eaLnBrk="1" fontAlgn="auto" hangingPunct="1">
              <a:spcAft>
                <a:spcPts val="0"/>
              </a:spcAft>
              <a:defRPr/>
            </a:pPr>
            <a:r>
              <a:rPr lang="fr-FR" sz="1050" dirty="0" smtClean="0"/>
              <a:t>Des activités personnalisées sont mises en place par l’ergothérapeute et l’assistante de soins en gérontologie, afin d’améliorer ou de préserver l’autonomie de la personne Alzheimer dans les activités de la vie quotidienne : activités centrées sur la personne, activités liées à l’environnement, soutien et écoute envers les accompagnants.</a:t>
            </a:r>
          </a:p>
          <a:p>
            <a:pPr indent="-274320" eaLnBrk="1" fontAlgn="auto" hangingPunct="1">
              <a:spcAft>
                <a:spcPts val="0"/>
              </a:spcAft>
              <a:defRPr/>
            </a:pPr>
            <a:endParaRPr lang="fr-FR" sz="1050" dirty="0" smtClean="0"/>
          </a:p>
          <a:p>
            <a:pPr indent="-274320" eaLnBrk="1" fontAlgn="auto" hangingPunct="1">
              <a:spcAft>
                <a:spcPts val="0"/>
              </a:spcAft>
              <a:defRPr/>
            </a:pPr>
            <a:r>
              <a:rPr lang="fr-FR" sz="1050" dirty="0" smtClean="0"/>
              <a:t>Un plan de soins est établi sur 3 mois à raison de 1 à 2 interventions à domicile par semaine.</a:t>
            </a:r>
          </a:p>
          <a:p>
            <a:pPr indent="-274320" eaLnBrk="1" fontAlgn="auto" hangingPunct="1">
              <a:spcAft>
                <a:spcPts val="0"/>
              </a:spcAft>
              <a:defRPr/>
            </a:pPr>
            <a:endParaRPr lang="fr-FR" sz="1050" dirty="0" smtClean="0"/>
          </a:p>
          <a:p>
            <a:pPr indent="-274320" eaLnBrk="1" fontAlgn="auto" hangingPunct="1">
              <a:spcAft>
                <a:spcPts val="0"/>
              </a:spcAft>
              <a:defRPr/>
            </a:pPr>
            <a:r>
              <a:rPr lang="fr-FR" sz="1050" dirty="0" smtClean="0"/>
              <a:t>Les soins sont pris en charge par l’ARS</a:t>
            </a:r>
          </a:p>
          <a:p>
            <a:pPr indent="-274320" eaLnBrk="1" fontAlgn="auto" hangingPunct="1">
              <a:spcAft>
                <a:spcPts val="0"/>
              </a:spcAft>
              <a:defRPr/>
            </a:pPr>
            <a:r>
              <a:rPr lang="fr-FR" sz="1050" dirty="0" smtClean="0"/>
              <a:t>L’ESAD </a:t>
            </a:r>
            <a:r>
              <a:rPr lang="fr-FR" sz="1050" dirty="0" smtClean="0">
                <a:solidFill>
                  <a:srgbClr val="00B050"/>
                </a:solidFill>
              </a:rPr>
              <a:t>travaillera en collaboration avec les praticiens de la Consultation Mémoire, les neurologues, les gériatres, les médecins traitants du territoire et les partenaires locaux (structure d’accueil de jour, service d’aide à la personne, association Alzheimer 52…).</a:t>
            </a:r>
          </a:p>
          <a:p>
            <a:pPr indent="-274320" eaLnBrk="1" fontAlgn="auto" hangingPunct="1">
              <a:spcAft>
                <a:spcPts val="0"/>
              </a:spcAft>
              <a:defRPr/>
            </a:pPr>
            <a:endParaRPr lang="fr-FR" sz="1050" dirty="0" smtClean="0"/>
          </a:p>
          <a:p>
            <a:pPr marL="0" indent="0" eaLnBrk="1" fontAlgn="auto" hangingPunct="1">
              <a:spcAft>
                <a:spcPts val="0"/>
              </a:spcAft>
              <a:buFont typeface="Wingdings 2" pitchFamily="18" charset="2"/>
              <a:buNone/>
              <a:defRPr/>
            </a:pPr>
            <a:r>
              <a:rPr lang="fr-FR" sz="1050" dirty="0" smtClean="0"/>
              <a:t> </a:t>
            </a:r>
          </a:p>
          <a:p>
            <a:pPr indent="-274320" eaLnBrk="1" fontAlgn="auto" hangingPunct="1">
              <a:spcAft>
                <a:spcPts val="0"/>
              </a:spcAft>
              <a:defRPr/>
            </a:pPr>
            <a:endParaRPr lang="fr-FR" sz="1050" dirty="0" smtClean="0"/>
          </a:p>
          <a:p>
            <a:pPr indent="-274320" eaLnBrk="1" fontAlgn="auto" hangingPunct="1">
              <a:spcAft>
                <a:spcPts val="0"/>
              </a:spcAft>
              <a:defRPr/>
            </a:pPr>
            <a:endParaRPr lang="fr-FR" sz="105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fontScale="90000"/>
          </a:bodyPr>
          <a:lstStyle/>
          <a:p>
            <a:pPr eaLnBrk="1" fontAlgn="auto" hangingPunct="1">
              <a:spcAft>
                <a:spcPts val="0"/>
              </a:spcAft>
              <a:defRPr/>
            </a:pPr>
            <a:r>
              <a:rPr lang="fr-FR" dirty="0" smtClean="0"/>
              <a:t>Filière</a:t>
            </a:r>
            <a:br>
              <a:rPr lang="fr-FR" dirty="0" smtClean="0"/>
            </a:br>
            <a:endParaRPr lang="fr-FR" dirty="0"/>
          </a:p>
        </p:txBody>
      </p:sp>
      <p:sp>
        <p:nvSpPr>
          <p:cNvPr id="3" name="Espace réservé du contenu 2"/>
          <p:cNvSpPr>
            <a:spLocks noGrp="1"/>
          </p:cNvSpPr>
          <p:nvPr>
            <p:ph idx="1"/>
          </p:nvPr>
        </p:nvSpPr>
        <p:spPr/>
        <p:txBody>
          <a:bodyPr rtlCol="0">
            <a:normAutofit fontScale="70000" lnSpcReduction="20000"/>
          </a:bodyPr>
          <a:lstStyle/>
          <a:p>
            <a:pPr indent="-274320" eaLnBrk="1" fontAlgn="auto" hangingPunct="1">
              <a:spcAft>
                <a:spcPts val="0"/>
              </a:spcAft>
              <a:defRPr/>
            </a:pPr>
            <a:r>
              <a:rPr lang="fr-FR" dirty="0" smtClean="0"/>
              <a:t>Filière : articuler les différentes interventions auprès d’un patient à partir d’un médecin . </a:t>
            </a:r>
          </a:p>
          <a:p>
            <a:pPr indent="-274320" eaLnBrk="1" fontAlgn="auto" hangingPunct="1">
              <a:spcAft>
                <a:spcPts val="0"/>
              </a:spcAft>
              <a:defRPr/>
            </a:pPr>
            <a:r>
              <a:rPr lang="fr-FR" dirty="0" smtClean="0"/>
              <a:t>La porte d’entrée est un MG , </a:t>
            </a:r>
            <a:r>
              <a:rPr lang="fr-FR" dirty="0" err="1" smtClean="0"/>
              <a:t>Sp</a:t>
            </a:r>
            <a:endParaRPr lang="fr-FR" dirty="0" smtClean="0"/>
          </a:p>
          <a:p>
            <a:pPr indent="-274320" eaLnBrk="1" fontAlgn="auto" hangingPunct="1">
              <a:spcAft>
                <a:spcPts val="0"/>
              </a:spcAft>
              <a:defRPr/>
            </a:pPr>
            <a:r>
              <a:rPr lang="fr-FR" dirty="0" smtClean="0"/>
              <a:t>Notion verticale</a:t>
            </a:r>
          </a:p>
          <a:p>
            <a:pPr indent="-274320" eaLnBrk="1" fontAlgn="auto" hangingPunct="1">
              <a:spcAft>
                <a:spcPts val="0"/>
              </a:spcAft>
              <a:defRPr/>
            </a:pPr>
            <a:r>
              <a:rPr lang="fr-FR" dirty="0" smtClean="0"/>
              <a:t>Notion d’aiguillage par un médecin </a:t>
            </a:r>
          </a:p>
          <a:p>
            <a:pPr indent="-274320" eaLnBrk="1" fontAlgn="auto" hangingPunct="1">
              <a:spcAft>
                <a:spcPts val="0"/>
              </a:spcAft>
              <a:defRPr/>
            </a:pPr>
            <a:r>
              <a:rPr lang="fr-FR" dirty="0" smtClean="0"/>
              <a:t>Notion de hiérarchie(MG-&gt; Gériatre aiguilleur</a:t>
            </a:r>
          </a:p>
          <a:p>
            <a:pPr marL="0" indent="0" eaLnBrk="1" fontAlgn="auto" hangingPunct="1">
              <a:spcAft>
                <a:spcPts val="0"/>
              </a:spcAft>
              <a:buFont typeface="Wingdings 2" pitchFamily="18" charset="2"/>
              <a:buNone/>
              <a:defRPr/>
            </a:pPr>
            <a:r>
              <a:rPr lang="fr-FR" dirty="0" smtClean="0"/>
              <a:t>-&gt; hospitalisation : </a:t>
            </a:r>
            <a:r>
              <a:rPr lang="fr-FR" dirty="0" err="1" smtClean="0"/>
              <a:t>hopital</a:t>
            </a:r>
            <a:r>
              <a:rPr lang="fr-FR" dirty="0" smtClean="0"/>
              <a:t>  jour; court séjour, autres services)</a:t>
            </a:r>
          </a:p>
          <a:p>
            <a:pPr marL="0" indent="0" eaLnBrk="1" fontAlgn="auto" hangingPunct="1">
              <a:spcAft>
                <a:spcPts val="0"/>
              </a:spcAft>
              <a:buFont typeface="Wingdings 2" pitchFamily="18" charset="2"/>
              <a:buNone/>
              <a:defRPr/>
            </a:pPr>
            <a:r>
              <a:rPr lang="fr-FR" dirty="0" smtClean="0"/>
              <a:t>-&gt;dom : social, </a:t>
            </a:r>
          </a:p>
          <a:p>
            <a:pPr marL="0" indent="0" eaLnBrk="1" fontAlgn="auto" hangingPunct="1">
              <a:spcAft>
                <a:spcPts val="0"/>
              </a:spcAft>
              <a:buFont typeface="Wingdings 2" pitchFamily="18" charset="2"/>
              <a:buNone/>
              <a:defRPr/>
            </a:pPr>
            <a:r>
              <a:rPr lang="fr-FR" dirty="0"/>
              <a:t>	</a:t>
            </a:r>
            <a:r>
              <a:rPr lang="fr-FR" dirty="0" smtClean="0"/>
              <a:t>aides paramédicales</a:t>
            </a:r>
          </a:p>
          <a:p>
            <a:pPr marL="0" indent="0" eaLnBrk="1" fontAlgn="auto" hangingPunct="1">
              <a:spcAft>
                <a:spcPts val="0"/>
              </a:spcAft>
              <a:buFont typeface="Wingdings 2" pitchFamily="18" charset="2"/>
              <a:buNone/>
              <a:defRPr/>
            </a:pPr>
            <a:r>
              <a:rPr lang="fr-FR" dirty="0"/>
              <a:t>	</a:t>
            </a:r>
            <a:r>
              <a:rPr lang="fr-FR" dirty="0" err="1" smtClean="0"/>
              <a:t>ac</a:t>
            </a:r>
            <a:r>
              <a:rPr lang="fr-FR" dirty="0" smtClean="0"/>
              <a:t> de jour</a:t>
            </a:r>
          </a:p>
          <a:p>
            <a:pPr marL="0" indent="0" eaLnBrk="1" fontAlgn="auto" hangingPunct="1">
              <a:spcAft>
                <a:spcPts val="0"/>
              </a:spcAft>
              <a:buFont typeface="Wingdings 2" pitchFamily="18" charset="2"/>
              <a:buNone/>
              <a:defRPr/>
            </a:pPr>
            <a:r>
              <a:rPr lang="fr-FR" dirty="0"/>
              <a:t>	</a:t>
            </a:r>
            <a:r>
              <a:rPr lang="fr-FR" dirty="0" smtClean="0"/>
              <a:t>ESAD</a:t>
            </a:r>
          </a:p>
          <a:p>
            <a:pPr marL="0" indent="0" eaLnBrk="1" fontAlgn="auto" hangingPunct="1">
              <a:spcAft>
                <a:spcPts val="0"/>
              </a:spcAft>
              <a:buFont typeface="Wingdings 2" pitchFamily="18" charset="2"/>
              <a:buNone/>
              <a:defRPr/>
            </a:pPr>
            <a:r>
              <a:rPr lang="fr-FR" dirty="0" smtClean="0"/>
              <a:t>-&gt;</a:t>
            </a:r>
            <a:r>
              <a:rPr lang="fr-FR" dirty="0" err="1" smtClean="0"/>
              <a:t>ehpad</a:t>
            </a:r>
            <a:r>
              <a:rPr lang="fr-FR" dirty="0" smtClean="0"/>
              <a:t> :</a:t>
            </a:r>
          </a:p>
          <a:p>
            <a:pPr indent="-274320" eaLnBrk="1" fontAlgn="auto" hangingPunct="1">
              <a:spcAft>
                <a:spcPts val="0"/>
              </a:spcAft>
              <a:defRPr/>
            </a:pPr>
            <a:r>
              <a:rPr lang="fr-FR" dirty="0" smtClean="0"/>
              <a:t>Gériatrique ou mémoire?</a:t>
            </a:r>
          </a:p>
          <a:p>
            <a:pPr indent="-274320" eaLnBrk="1" fontAlgn="auto" hangingPunct="1">
              <a:spcAft>
                <a:spcPts val="0"/>
              </a:spcAft>
              <a:defRPr/>
            </a:pP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p:cNvSpPr/>
          <p:nvPr/>
        </p:nvSpPr>
        <p:spPr>
          <a:xfrm>
            <a:off x="1085850" y="330200"/>
            <a:ext cx="2190750" cy="12985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dirty="0"/>
              <a:t>Médecin  généraliste</a:t>
            </a:r>
          </a:p>
        </p:txBody>
      </p:sp>
      <p:sp>
        <p:nvSpPr>
          <p:cNvPr id="8" name="Flèche droite 7"/>
          <p:cNvSpPr/>
          <p:nvPr/>
        </p:nvSpPr>
        <p:spPr>
          <a:xfrm>
            <a:off x="3348038" y="784225"/>
            <a:ext cx="977900"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9" name="Hexagone 8"/>
          <p:cNvSpPr/>
          <p:nvPr/>
        </p:nvSpPr>
        <p:spPr>
          <a:xfrm>
            <a:off x="4451350" y="552450"/>
            <a:ext cx="2087563" cy="91440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000" dirty="0">
                <a:solidFill>
                  <a:srgbClr val="EB5FB2"/>
                </a:solidFill>
              </a:rPr>
              <a:t>G</a:t>
            </a:r>
            <a:r>
              <a:rPr lang="fr-FR" dirty="0">
                <a:solidFill>
                  <a:srgbClr val="EB5FB2"/>
                </a:solidFill>
              </a:rPr>
              <a:t>ériatre</a:t>
            </a:r>
          </a:p>
        </p:txBody>
      </p:sp>
      <p:sp>
        <p:nvSpPr>
          <p:cNvPr id="11" name="Ellipse 10"/>
          <p:cNvSpPr/>
          <p:nvPr/>
        </p:nvSpPr>
        <p:spPr>
          <a:xfrm>
            <a:off x="1776413" y="1754188"/>
            <a:ext cx="2305050" cy="11620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dirty="0"/>
              <a:t>Consultation Mémoire</a:t>
            </a:r>
          </a:p>
        </p:txBody>
      </p:sp>
      <p:cxnSp>
        <p:nvCxnSpPr>
          <p:cNvPr id="13" name="Connecteur droit avec flèche 12"/>
          <p:cNvCxnSpPr/>
          <p:nvPr/>
        </p:nvCxnSpPr>
        <p:spPr>
          <a:xfrm flipH="1">
            <a:off x="4140200" y="1620838"/>
            <a:ext cx="792163" cy="2889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Ellipse 14"/>
          <p:cNvSpPr/>
          <p:nvPr/>
        </p:nvSpPr>
        <p:spPr>
          <a:xfrm>
            <a:off x="6588125" y="2041525"/>
            <a:ext cx="1635125"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dirty="0"/>
              <a:t>Hôpital de jour</a:t>
            </a:r>
          </a:p>
        </p:txBody>
      </p:sp>
      <p:cxnSp>
        <p:nvCxnSpPr>
          <p:cNvPr id="17" name="Connecteur droit avec flèche 16"/>
          <p:cNvCxnSpPr>
            <a:stCxn id="9" idx="2"/>
          </p:cNvCxnSpPr>
          <p:nvPr/>
        </p:nvCxnSpPr>
        <p:spPr>
          <a:xfrm>
            <a:off x="6310313" y="1466850"/>
            <a:ext cx="500062" cy="3635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Ellipse 19"/>
          <p:cNvSpPr/>
          <p:nvPr/>
        </p:nvSpPr>
        <p:spPr>
          <a:xfrm>
            <a:off x="6126163" y="3494088"/>
            <a:ext cx="2322512" cy="819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dirty="0"/>
              <a:t>Consultation en </a:t>
            </a:r>
            <a:r>
              <a:rPr lang="fr-FR" dirty="0" err="1"/>
              <a:t>ehapd</a:t>
            </a:r>
            <a:r>
              <a:rPr lang="fr-FR" dirty="0"/>
              <a:t>( </a:t>
            </a:r>
            <a:r>
              <a:rPr lang="fr-FR" dirty="0" err="1"/>
              <a:t>emig</a:t>
            </a:r>
            <a:r>
              <a:rPr lang="fr-FR" dirty="0"/>
              <a:t>)</a:t>
            </a:r>
          </a:p>
        </p:txBody>
      </p:sp>
      <p:sp>
        <p:nvSpPr>
          <p:cNvPr id="21" name="Larme 20"/>
          <p:cNvSpPr/>
          <p:nvPr/>
        </p:nvSpPr>
        <p:spPr>
          <a:xfrm>
            <a:off x="1085850" y="2990850"/>
            <a:ext cx="914400" cy="914400"/>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dirty="0"/>
              <a:t>AJA</a:t>
            </a:r>
          </a:p>
        </p:txBody>
      </p:sp>
      <p:sp>
        <p:nvSpPr>
          <p:cNvPr id="24" name="Larme 23"/>
          <p:cNvSpPr/>
          <p:nvPr/>
        </p:nvSpPr>
        <p:spPr>
          <a:xfrm flipH="1">
            <a:off x="2928938" y="3036888"/>
            <a:ext cx="1231900" cy="914400"/>
          </a:xfrm>
          <a:prstGeom prst="teardrop">
            <a:avLst>
              <a:gd name="adj" fmla="val 11059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dirty="0"/>
              <a:t>ESAD</a:t>
            </a:r>
          </a:p>
        </p:txBody>
      </p:sp>
      <p:sp>
        <p:nvSpPr>
          <p:cNvPr id="46091" name="Rectangle 24"/>
          <p:cNvSpPr>
            <a:spLocks noChangeArrowheads="1"/>
          </p:cNvSpPr>
          <p:nvPr/>
        </p:nvSpPr>
        <p:spPr bwMode="auto">
          <a:xfrm>
            <a:off x="7305675" y="4154488"/>
            <a:ext cx="2286000" cy="369887"/>
          </a:xfrm>
          <a:prstGeom prst="rect">
            <a:avLst/>
          </a:prstGeom>
          <a:noFill/>
          <a:ln w="9525">
            <a:noFill/>
            <a:miter lim="800000"/>
            <a:headEnd/>
            <a:tailEnd/>
          </a:ln>
        </p:spPr>
        <p:txBody>
          <a:bodyPr>
            <a:spAutoFit/>
          </a:bodyPr>
          <a:lstStyle/>
          <a:p>
            <a:r>
              <a:rPr lang="fr-FR">
                <a:solidFill>
                  <a:srgbClr val="FFFFFF"/>
                </a:solidFill>
                <a:latin typeface="Century Gothic" pitchFamily="34" charset="0"/>
              </a:rPr>
              <a:t>ehapd( </a:t>
            </a:r>
            <a:endParaRPr lang="fr-FR">
              <a:latin typeface="Century Gothic" pitchFamily="34" charset="0"/>
            </a:endParaRPr>
          </a:p>
        </p:txBody>
      </p:sp>
      <p:cxnSp>
        <p:nvCxnSpPr>
          <p:cNvPr id="27" name="Connecteur droit avec flèche 26"/>
          <p:cNvCxnSpPr/>
          <p:nvPr/>
        </p:nvCxnSpPr>
        <p:spPr>
          <a:xfrm>
            <a:off x="5940425" y="1909763"/>
            <a:ext cx="792163" cy="15843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Larme 27"/>
          <p:cNvSpPr/>
          <p:nvPr/>
        </p:nvSpPr>
        <p:spPr>
          <a:xfrm flipH="1">
            <a:off x="4181475" y="2462213"/>
            <a:ext cx="939800" cy="985837"/>
          </a:xfrm>
          <a:prstGeom prst="teardrop">
            <a:avLst>
              <a:gd name="adj" fmla="val 10869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dirty="0" err="1"/>
              <a:t>repis</a:t>
            </a:r>
            <a:endParaRPr lang="fr-FR" dirty="0"/>
          </a:p>
        </p:txBody>
      </p:sp>
      <p:sp>
        <p:nvSpPr>
          <p:cNvPr id="29" name="Arrondir un rectangle avec un coin du même côté 28"/>
          <p:cNvSpPr/>
          <p:nvPr/>
        </p:nvSpPr>
        <p:spPr>
          <a:xfrm>
            <a:off x="3535363" y="4802188"/>
            <a:ext cx="2066925" cy="914400"/>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dirty="0">
                <a:solidFill>
                  <a:srgbClr val="FFFF00"/>
                </a:solidFill>
              </a:rPr>
              <a:t>Court séjour gériatrique</a:t>
            </a:r>
          </a:p>
        </p:txBody>
      </p:sp>
      <p:cxnSp>
        <p:nvCxnSpPr>
          <p:cNvPr id="31" name="Connecteur droit avec flèche 30"/>
          <p:cNvCxnSpPr/>
          <p:nvPr/>
        </p:nvCxnSpPr>
        <p:spPr>
          <a:xfrm>
            <a:off x="2181225" y="1412875"/>
            <a:ext cx="1608138" cy="3240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Connecteur droit avec flèche 32"/>
          <p:cNvCxnSpPr/>
          <p:nvPr/>
        </p:nvCxnSpPr>
        <p:spPr>
          <a:xfrm flipH="1">
            <a:off x="4716463" y="1736725"/>
            <a:ext cx="1079500" cy="2992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8" name="Plaque 37"/>
          <p:cNvSpPr/>
          <p:nvPr/>
        </p:nvSpPr>
        <p:spPr>
          <a:xfrm>
            <a:off x="1085850" y="4279900"/>
            <a:ext cx="1558925" cy="1042988"/>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dirty="0" err="1">
                <a:solidFill>
                  <a:srgbClr val="FF0000"/>
                </a:solidFill>
              </a:rPr>
              <a:t>ehpad</a:t>
            </a:r>
            <a:endParaRPr lang="fr-FR" dirty="0">
              <a:solidFill>
                <a:srgbClr val="FF0000"/>
              </a:solidFill>
            </a:endParaRPr>
          </a:p>
        </p:txBody>
      </p:sp>
      <p:cxnSp>
        <p:nvCxnSpPr>
          <p:cNvPr id="40" name="Connecteur droit avec flèche 39"/>
          <p:cNvCxnSpPr/>
          <p:nvPr/>
        </p:nvCxnSpPr>
        <p:spPr>
          <a:xfrm flipH="1">
            <a:off x="1543050" y="1752600"/>
            <a:ext cx="220663" cy="25606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Connecteur droit avec flèche 41"/>
          <p:cNvCxnSpPr/>
          <p:nvPr/>
        </p:nvCxnSpPr>
        <p:spPr>
          <a:xfrm flipH="1">
            <a:off x="2411413" y="1617663"/>
            <a:ext cx="2952750" cy="26622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Connecteur droit avec flèche 43"/>
          <p:cNvCxnSpPr/>
          <p:nvPr/>
        </p:nvCxnSpPr>
        <p:spPr>
          <a:xfrm flipV="1">
            <a:off x="2771775" y="3716338"/>
            <a:ext cx="3354388" cy="108585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6" name="Connecteur droit avec flèche 45"/>
          <p:cNvCxnSpPr/>
          <p:nvPr/>
        </p:nvCxnSpPr>
        <p:spPr>
          <a:xfrm>
            <a:off x="2771775" y="5157788"/>
            <a:ext cx="576263" cy="1651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8" name="Connecteur droit avec flèche 47"/>
          <p:cNvCxnSpPr/>
          <p:nvPr/>
        </p:nvCxnSpPr>
        <p:spPr>
          <a:xfrm flipV="1">
            <a:off x="2644775" y="2701925"/>
            <a:ext cx="4011613" cy="1776413"/>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50" name="Connecteur droit avec flèche 49"/>
          <p:cNvCxnSpPr/>
          <p:nvPr/>
        </p:nvCxnSpPr>
        <p:spPr>
          <a:xfrm>
            <a:off x="3695700" y="2506663"/>
            <a:ext cx="2892425" cy="7937"/>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51" name="Ellipse 50"/>
          <p:cNvSpPr/>
          <p:nvPr/>
        </p:nvSpPr>
        <p:spPr>
          <a:xfrm>
            <a:off x="2527300" y="5516563"/>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dirty="0">
                <a:solidFill>
                  <a:srgbClr val="00B0F0"/>
                </a:solidFill>
              </a:rPr>
              <a:t>SSR</a:t>
            </a:r>
          </a:p>
        </p:txBody>
      </p:sp>
      <p:cxnSp>
        <p:nvCxnSpPr>
          <p:cNvPr id="59" name="Connecteur droit avec flèche 58"/>
          <p:cNvCxnSpPr/>
          <p:nvPr/>
        </p:nvCxnSpPr>
        <p:spPr>
          <a:xfrm flipH="1">
            <a:off x="3059113" y="5661025"/>
            <a:ext cx="485775" cy="555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1" name="Connecteur droit avec flèche 60"/>
          <p:cNvCxnSpPr>
            <a:stCxn id="51" idx="1"/>
          </p:cNvCxnSpPr>
          <p:nvPr/>
        </p:nvCxnSpPr>
        <p:spPr>
          <a:xfrm flipH="1" flipV="1">
            <a:off x="2268538" y="5084763"/>
            <a:ext cx="393700" cy="5667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2" name="Carré corné 61"/>
          <p:cNvSpPr/>
          <p:nvPr/>
        </p:nvSpPr>
        <p:spPr>
          <a:xfrm>
            <a:off x="7358063" y="819150"/>
            <a:ext cx="1246187" cy="914400"/>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dirty="0">
                <a:solidFill>
                  <a:schemeClr val="accent3"/>
                </a:solidFill>
              </a:rPr>
              <a:t>réseau</a:t>
            </a:r>
          </a:p>
        </p:txBody>
      </p:sp>
      <p:sp>
        <p:nvSpPr>
          <p:cNvPr id="67" name="Flèche droite 66"/>
          <p:cNvSpPr/>
          <p:nvPr/>
        </p:nvSpPr>
        <p:spPr>
          <a:xfrm>
            <a:off x="6678613" y="928688"/>
            <a:ext cx="815975" cy="484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68" name="Double flèche horizontale 67"/>
          <p:cNvSpPr/>
          <p:nvPr/>
        </p:nvSpPr>
        <p:spPr>
          <a:xfrm flipH="1">
            <a:off x="4006850" y="1355725"/>
            <a:ext cx="2976563" cy="53181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additive="base">
                                        <p:cTn id="40" dur="500" fill="hold"/>
                                        <p:tgtEl>
                                          <p:spTgt spid="50"/>
                                        </p:tgtEl>
                                        <p:attrNameLst>
                                          <p:attrName>ppt_x</p:attrName>
                                        </p:attrNameLst>
                                      </p:cBhvr>
                                      <p:tavLst>
                                        <p:tav tm="0">
                                          <p:val>
                                            <p:strVal val="#ppt_x"/>
                                          </p:val>
                                        </p:tav>
                                        <p:tav tm="100000">
                                          <p:val>
                                            <p:strVal val="#ppt_x"/>
                                          </p:val>
                                        </p:tav>
                                      </p:tavLst>
                                    </p:anim>
                                    <p:anim calcmode="lin" valueType="num">
                                      <p:cBhvr additive="base">
                                        <p:cTn id="41"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grpId="0" nodeType="click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additive="base">
                                        <p:cTn id="46" dur="500" fill="hold"/>
                                        <p:tgtEl>
                                          <p:spTgt spid="21"/>
                                        </p:tgtEl>
                                        <p:attrNameLst>
                                          <p:attrName>ppt_x</p:attrName>
                                        </p:attrNameLst>
                                      </p:cBhvr>
                                      <p:tavLst>
                                        <p:tav tm="0">
                                          <p:val>
                                            <p:strVal val="0-#ppt_w/2"/>
                                          </p:val>
                                        </p:tav>
                                        <p:tav tm="100000">
                                          <p:val>
                                            <p:strVal val="#ppt_x"/>
                                          </p:val>
                                        </p:tav>
                                      </p:tavLst>
                                    </p:anim>
                                    <p:anim calcmode="lin" valueType="num">
                                      <p:cBhvr additive="base">
                                        <p:cTn id="47"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6"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anim calcmode="lin" valueType="num">
                                      <p:cBhvr additive="base">
                                        <p:cTn id="52" dur="500" fill="hold"/>
                                        <p:tgtEl>
                                          <p:spTgt spid="24"/>
                                        </p:tgtEl>
                                        <p:attrNameLst>
                                          <p:attrName>ppt_x</p:attrName>
                                        </p:attrNameLst>
                                      </p:cBhvr>
                                      <p:tavLst>
                                        <p:tav tm="0">
                                          <p:val>
                                            <p:strVal val="1+#ppt_w/2"/>
                                          </p:val>
                                        </p:tav>
                                        <p:tav tm="100000">
                                          <p:val>
                                            <p:strVal val="#ppt_x"/>
                                          </p:val>
                                        </p:tav>
                                      </p:tavLst>
                                    </p:anim>
                                    <p:anim calcmode="lin" valueType="num">
                                      <p:cBhvr additive="base">
                                        <p:cTn id="5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3" fill="hold" grpId="0" nodeType="click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additive="base">
                                        <p:cTn id="58" dur="500" fill="hold"/>
                                        <p:tgtEl>
                                          <p:spTgt spid="28"/>
                                        </p:tgtEl>
                                        <p:attrNameLst>
                                          <p:attrName>ppt_x</p:attrName>
                                        </p:attrNameLst>
                                      </p:cBhvr>
                                      <p:tavLst>
                                        <p:tav tm="0">
                                          <p:val>
                                            <p:strVal val="1+#ppt_w/2"/>
                                          </p:val>
                                        </p:tav>
                                        <p:tav tm="100000">
                                          <p:val>
                                            <p:strVal val="#ppt_x"/>
                                          </p:val>
                                        </p:tav>
                                      </p:tavLst>
                                    </p:anim>
                                    <p:anim calcmode="lin" valueType="num">
                                      <p:cBhvr additive="base">
                                        <p:cTn id="59" dur="500" fill="hold"/>
                                        <p:tgtEl>
                                          <p:spTgt spid="28"/>
                                        </p:tgtEl>
                                        <p:attrNameLst>
                                          <p:attrName>ppt_y</p:attrName>
                                        </p:attrNameLst>
                                      </p:cBhvr>
                                      <p:tavLst>
                                        <p:tav tm="0">
                                          <p:val>
                                            <p:strVal val="0-#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fade">
                                      <p:cBhvr>
                                        <p:cTn id="64" dur="500"/>
                                        <p:tgtEl>
                                          <p:spTgt spid="33"/>
                                        </p:tgtEl>
                                      </p:cBhvr>
                                    </p:animEffect>
                                  </p:childTnLst>
                                </p:cTn>
                              </p:par>
                            </p:childTnLst>
                          </p:cTn>
                        </p:par>
                      </p:childTnLst>
                    </p:cTn>
                  </p:par>
                  <p:par>
                    <p:cTn id="65" fill="hold">
                      <p:stCondLst>
                        <p:cond delay="indefinite"/>
                      </p:stCondLst>
                      <p:childTnLst>
                        <p:par>
                          <p:cTn id="66" fill="hold">
                            <p:stCondLst>
                              <p:cond delay="0"/>
                            </p:stCondLst>
                            <p:childTnLst>
                              <p:par>
                                <p:cTn id="67" presetID="2" presetClass="entr" presetSubtype="6" fill="hold" grpId="0" nodeType="clickEffect">
                                  <p:stCondLst>
                                    <p:cond delay="0"/>
                                  </p:stCondLst>
                                  <p:iterate type="lt">
                                    <p:tmPct val="0"/>
                                  </p:iterate>
                                  <p:childTnLst>
                                    <p:set>
                                      <p:cBhvr>
                                        <p:cTn id="68" dur="1" fill="hold">
                                          <p:stCondLst>
                                            <p:cond delay="0"/>
                                          </p:stCondLst>
                                        </p:cTn>
                                        <p:tgtEl>
                                          <p:spTgt spid="29"/>
                                        </p:tgtEl>
                                        <p:attrNameLst>
                                          <p:attrName>style.visibility</p:attrName>
                                        </p:attrNameLst>
                                      </p:cBhvr>
                                      <p:to>
                                        <p:strVal val="visible"/>
                                      </p:to>
                                    </p:set>
                                    <p:anim calcmode="lin" valueType="num">
                                      <p:cBhvr additive="base">
                                        <p:cTn id="69" dur="500" fill="hold"/>
                                        <p:tgtEl>
                                          <p:spTgt spid="29"/>
                                        </p:tgtEl>
                                        <p:attrNameLst>
                                          <p:attrName>ppt_x</p:attrName>
                                        </p:attrNameLst>
                                      </p:cBhvr>
                                      <p:tavLst>
                                        <p:tav tm="0">
                                          <p:val>
                                            <p:strVal val="1+#ppt_w/2"/>
                                          </p:val>
                                        </p:tav>
                                        <p:tav tm="100000">
                                          <p:val>
                                            <p:strVal val="#ppt_x"/>
                                          </p:val>
                                        </p:tav>
                                      </p:tavLst>
                                    </p:anim>
                                    <p:anim calcmode="lin" valueType="num">
                                      <p:cBhvr additive="base">
                                        <p:cTn id="7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48"/>
                                        </p:tgtEl>
                                        <p:attrNameLst>
                                          <p:attrName>style.visibility</p:attrName>
                                        </p:attrNameLst>
                                      </p:cBhvr>
                                      <p:to>
                                        <p:strVal val="visible"/>
                                      </p:to>
                                    </p:set>
                                    <p:anim calcmode="lin" valueType="num">
                                      <p:cBhvr additive="base">
                                        <p:cTn id="75" dur="500" fill="hold"/>
                                        <p:tgtEl>
                                          <p:spTgt spid="48"/>
                                        </p:tgtEl>
                                        <p:attrNameLst>
                                          <p:attrName>ppt_x</p:attrName>
                                        </p:attrNameLst>
                                      </p:cBhvr>
                                      <p:tavLst>
                                        <p:tav tm="0">
                                          <p:val>
                                            <p:strVal val="#ppt_x"/>
                                          </p:val>
                                        </p:tav>
                                        <p:tav tm="100000">
                                          <p:val>
                                            <p:strVal val="#ppt_x"/>
                                          </p:val>
                                        </p:tav>
                                      </p:tavLst>
                                    </p:anim>
                                    <p:anim calcmode="lin" valueType="num">
                                      <p:cBhvr additive="base">
                                        <p:cTn id="76"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8" fill="hold" grpId="0" nodeType="click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additive="base">
                                        <p:cTn id="81" dur="500" fill="hold"/>
                                        <p:tgtEl>
                                          <p:spTgt spid="38"/>
                                        </p:tgtEl>
                                        <p:attrNameLst>
                                          <p:attrName>ppt_x</p:attrName>
                                        </p:attrNameLst>
                                      </p:cBhvr>
                                      <p:tavLst>
                                        <p:tav tm="0">
                                          <p:val>
                                            <p:strVal val="0-#ppt_w/2"/>
                                          </p:val>
                                        </p:tav>
                                        <p:tav tm="100000">
                                          <p:val>
                                            <p:strVal val="#ppt_x"/>
                                          </p:val>
                                        </p:tav>
                                      </p:tavLst>
                                    </p:anim>
                                    <p:anim calcmode="lin" valueType="num">
                                      <p:cBhvr additive="base">
                                        <p:cTn id="82"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20"/>
                                        </p:tgtEl>
                                        <p:attrNameLst>
                                          <p:attrName>style.visibility</p:attrName>
                                        </p:attrNameLst>
                                      </p:cBhvr>
                                      <p:to>
                                        <p:strVal val="visible"/>
                                      </p:to>
                                    </p:set>
                                    <p:anim calcmode="lin" valueType="num">
                                      <p:cBhvr additive="base">
                                        <p:cTn id="87" dur="500" fill="hold"/>
                                        <p:tgtEl>
                                          <p:spTgt spid="20"/>
                                        </p:tgtEl>
                                        <p:attrNameLst>
                                          <p:attrName>ppt_x</p:attrName>
                                        </p:attrNameLst>
                                      </p:cBhvr>
                                      <p:tavLst>
                                        <p:tav tm="0">
                                          <p:val>
                                            <p:strVal val="#ppt_x"/>
                                          </p:val>
                                        </p:tav>
                                        <p:tav tm="100000">
                                          <p:val>
                                            <p:strVal val="#ppt_x"/>
                                          </p:val>
                                        </p:tav>
                                      </p:tavLst>
                                    </p:anim>
                                    <p:anim calcmode="lin" valueType="num">
                                      <p:cBhvr additive="base">
                                        <p:cTn id="8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44"/>
                                        </p:tgtEl>
                                        <p:attrNameLst>
                                          <p:attrName>style.visibility</p:attrName>
                                        </p:attrNameLst>
                                      </p:cBhvr>
                                      <p:to>
                                        <p:strVal val="visible"/>
                                      </p:to>
                                    </p:set>
                                    <p:animEffect transition="in" filter="fade">
                                      <p:cBhvr>
                                        <p:cTn id="93" dur="500"/>
                                        <p:tgtEl>
                                          <p:spTgt spid="44"/>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nodeType="click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fade">
                                      <p:cBhvr>
                                        <p:cTn id="98" dur="500"/>
                                        <p:tgtEl>
                                          <p:spTgt spid="46"/>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nodeType="click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500"/>
                                        <p:tgtEl>
                                          <p:spTgt spid="40"/>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nodeType="click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500"/>
                                        <p:tgtEl>
                                          <p:spTgt spid="31"/>
                                        </p:tgtEl>
                                      </p:cBhvr>
                                    </p:animEffect>
                                  </p:childTnLst>
                                </p:cTn>
                              </p:par>
                            </p:childTnLst>
                          </p:cTn>
                        </p:par>
                      </p:childTnLst>
                    </p:cTn>
                  </p:par>
                  <p:par>
                    <p:cTn id="109" fill="hold">
                      <p:stCondLst>
                        <p:cond delay="indefinite"/>
                      </p:stCondLst>
                      <p:childTnLst>
                        <p:par>
                          <p:cTn id="110" fill="hold">
                            <p:stCondLst>
                              <p:cond delay="0"/>
                            </p:stCondLst>
                            <p:childTnLst>
                              <p:par>
                                <p:cTn id="111" presetID="2" presetClass="entr" presetSubtype="8" fill="hold" grpId="0" nodeType="clickEffect">
                                  <p:stCondLst>
                                    <p:cond delay="0"/>
                                  </p:stCondLst>
                                  <p:childTnLst>
                                    <p:set>
                                      <p:cBhvr>
                                        <p:cTn id="112" dur="1" fill="hold">
                                          <p:stCondLst>
                                            <p:cond delay="0"/>
                                          </p:stCondLst>
                                        </p:cTn>
                                        <p:tgtEl>
                                          <p:spTgt spid="51"/>
                                        </p:tgtEl>
                                        <p:attrNameLst>
                                          <p:attrName>style.visibility</p:attrName>
                                        </p:attrNameLst>
                                      </p:cBhvr>
                                      <p:to>
                                        <p:strVal val="visible"/>
                                      </p:to>
                                    </p:set>
                                    <p:anim calcmode="lin" valueType="num">
                                      <p:cBhvr additive="base">
                                        <p:cTn id="113" dur="500" fill="hold"/>
                                        <p:tgtEl>
                                          <p:spTgt spid="51"/>
                                        </p:tgtEl>
                                        <p:attrNameLst>
                                          <p:attrName>ppt_x</p:attrName>
                                        </p:attrNameLst>
                                      </p:cBhvr>
                                      <p:tavLst>
                                        <p:tav tm="0">
                                          <p:val>
                                            <p:strVal val="0-#ppt_w/2"/>
                                          </p:val>
                                        </p:tav>
                                        <p:tav tm="100000">
                                          <p:val>
                                            <p:strVal val="#ppt_x"/>
                                          </p:val>
                                        </p:tav>
                                      </p:tavLst>
                                    </p:anim>
                                    <p:anim calcmode="lin" valueType="num">
                                      <p:cBhvr additive="base">
                                        <p:cTn id="114" dur="500" fill="hold"/>
                                        <p:tgtEl>
                                          <p:spTgt spid="51"/>
                                        </p:tgtEl>
                                        <p:attrNameLst>
                                          <p:attrName>ppt_y</p:attrName>
                                        </p:attrNameLst>
                                      </p:cBhvr>
                                      <p:tavLst>
                                        <p:tav tm="0">
                                          <p:val>
                                            <p:strVal val="#ppt_y"/>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nodeType="clickEffect">
                                  <p:stCondLst>
                                    <p:cond delay="0"/>
                                  </p:stCondLst>
                                  <p:childTnLst>
                                    <p:set>
                                      <p:cBhvr>
                                        <p:cTn id="118" dur="1" fill="hold">
                                          <p:stCondLst>
                                            <p:cond delay="0"/>
                                          </p:stCondLst>
                                        </p:cTn>
                                        <p:tgtEl>
                                          <p:spTgt spid="61"/>
                                        </p:tgtEl>
                                        <p:attrNameLst>
                                          <p:attrName>style.visibility</p:attrName>
                                        </p:attrNameLst>
                                      </p:cBhvr>
                                      <p:to>
                                        <p:strVal val="visible"/>
                                      </p:to>
                                    </p:set>
                                    <p:animEffect transition="in" filter="fade">
                                      <p:cBhvr>
                                        <p:cTn id="119" dur="500"/>
                                        <p:tgtEl>
                                          <p:spTgt spid="61"/>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nodeType="clickEffect">
                                  <p:stCondLst>
                                    <p:cond delay="0"/>
                                  </p:stCondLst>
                                  <p:childTnLst>
                                    <p:set>
                                      <p:cBhvr>
                                        <p:cTn id="123" dur="1" fill="hold">
                                          <p:stCondLst>
                                            <p:cond delay="0"/>
                                          </p:stCondLst>
                                        </p:cTn>
                                        <p:tgtEl>
                                          <p:spTgt spid="59"/>
                                        </p:tgtEl>
                                        <p:attrNameLst>
                                          <p:attrName>style.visibility</p:attrName>
                                        </p:attrNameLst>
                                      </p:cBhvr>
                                      <p:to>
                                        <p:strVal val="visible"/>
                                      </p:to>
                                    </p:set>
                                    <p:animEffect transition="in" filter="fade">
                                      <p:cBhvr>
                                        <p:cTn id="124" dur="500"/>
                                        <p:tgtEl>
                                          <p:spTgt spid="59"/>
                                        </p:tgtEl>
                                      </p:cBhvr>
                                    </p:animEffect>
                                  </p:childTnLst>
                                </p:cTn>
                              </p:par>
                            </p:childTnLst>
                          </p:cTn>
                        </p:par>
                      </p:childTnLst>
                    </p:cTn>
                  </p:par>
                  <p:par>
                    <p:cTn id="125" fill="hold">
                      <p:stCondLst>
                        <p:cond delay="indefinite"/>
                      </p:stCondLst>
                      <p:childTnLst>
                        <p:par>
                          <p:cTn id="126" fill="hold">
                            <p:stCondLst>
                              <p:cond delay="0"/>
                            </p:stCondLst>
                            <p:childTnLst>
                              <p:par>
                                <p:cTn id="127" presetID="21" presetClass="emph" presetSubtype="0" fill="hold" grpId="1" nodeType="clickEffect">
                                  <p:stCondLst>
                                    <p:cond delay="0"/>
                                  </p:stCondLst>
                                  <p:childTnLst>
                                    <p:animClr clrSpc="hsl" dir="cw">
                                      <p:cBhvr override="childStyle">
                                        <p:cTn id="128" dur="500" fill="hold"/>
                                        <p:tgtEl>
                                          <p:spTgt spid="5"/>
                                        </p:tgtEl>
                                        <p:attrNameLst>
                                          <p:attrName>style.color</p:attrName>
                                        </p:attrNameLst>
                                      </p:cBhvr>
                                      <p:by>
                                        <p:hsl h="7200000" s="0" l="0"/>
                                      </p:by>
                                    </p:animClr>
                                    <p:animClr clrSpc="hsl" dir="cw">
                                      <p:cBhvr>
                                        <p:cTn id="129" dur="500" fill="hold"/>
                                        <p:tgtEl>
                                          <p:spTgt spid="5"/>
                                        </p:tgtEl>
                                        <p:attrNameLst>
                                          <p:attrName>fillcolor</p:attrName>
                                        </p:attrNameLst>
                                      </p:cBhvr>
                                      <p:by>
                                        <p:hsl h="7200000" s="0" l="0"/>
                                      </p:by>
                                    </p:animClr>
                                    <p:animClr clrSpc="hsl" dir="cw">
                                      <p:cBhvr>
                                        <p:cTn id="130" dur="500" fill="hold"/>
                                        <p:tgtEl>
                                          <p:spTgt spid="5"/>
                                        </p:tgtEl>
                                        <p:attrNameLst>
                                          <p:attrName>stroke.color</p:attrName>
                                        </p:attrNameLst>
                                      </p:cBhvr>
                                      <p:by>
                                        <p:hsl h="7200000" s="0" l="0"/>
                                      </p:by>
                                    </p:animClr>
                                    <p:set>
                                      <p:cBhvr>
                                        <p:cTn id="131" dur="500" fill="hold"/>
                                        <p:tgtEl>
                                          <p:spTgt spid="5"/>
                                        </p:tgtEl>
                                        <p:attrNameLst>
                                          <p:attrName>fill.type</p:attrName>
                                        </p:attrNameLst>
                                      </p:cBhvr>
                                      <p:to>
                                        <p:strVal val="solid"/>
                                      </p:to>
                                    </p:set>
                                  </p:childTnLst>
                                </p:cTn>
                              </p:par>
                            </p:childTnLst>
                          </p:cTn>
                        </p:par>
                      </p:childTnLst>
                    </p:cTn>
                  </p:par>
                  <p:par>
                    <p:cTn id="132" fill="hold">
                      <p:stCondLst>
                        <p:cond delay="indefinite"/>
                      </p:stCondLst>
                      <p:childTnLst>
                        <p:par>
                          <p:cTn id="133" fill="hold">
                            <p:stCondLst>
                              <p:cond delay="0"/>
                            </p:stCondLst>
                            <p:childTnLst>
                              <p:par>
                                <p:cTn id="134" presetID="24" presetClass="emph" presetSubtype="0" fill="hold" grpId="1" nodeType="clickEffect">
                                  <p:stCondLst>
                                    <p:cond delay="0"/>
                                  </p:stCondLst>
                                  <p:childTnLst>
                                    <p:animClr clrSpc="hsl" dir="cw">
                                      <p:cBhvr override="childStyle">
                                        <p:cTn id="135" dur="500" fill="hold"/>
                                        <p:tgtEl>
                                          <p:spTgt spid="9"/>
                                        </p:tgtEl>
                                        <p:attrNameLst>
                                          <p:attrName>style.color</p:attrName>
                                        </p:attrNameLst>
                                      </p:cBhvr>
                                      <p:by>
                                        <p:hsl h="0" s="-12549" l="-25098"/>
                                      </p:by>
                                    </p:animClr>
                                    <p:animClr clrSpc="hsl" dir="cw">
                                      <p:cBhvr>
                                        <p:cTn id="136" dur="500" fill="hold"/>
                                        <p:tgtEl>
                                          <p:spTgt spid="9"/>
                                        </p:tgtEl>
                                        <p:attrNameLst>
                                          <p:attrName>fillcolor</p:attrName>
                                        </p:attrNameLst>
                                      </p:cBhvr>
                                      <p:by>
                                        <p:hsl h="0" s="-12549" l="-25098"/>
                                      </p:by>
                                    </p:animClr>
                                    <p:animClr clrSpc="hsl" dir="cw">
                                      <p:cBhvr>
                                        <p:cTn id="137" dur="500" fill="hold"/>
                                        <p:tgtEl>
                                          <p:spTgt spid="9"/>
                                        </p:tgtEl>
                                        <p:attrNameLst>
                                          <p:attrName>stroke.color</p:attrName>
                                        </p:attrNameLst>
                                      </p:cBhvr>
                                      <p:by>
                                        <p:hsl h="0" s="-12549" l="-25098"/>
                                      </p:by>
                                    </p:animClr>
                                    <p:set>
                                      <p:cBhvr>
                                        <p:cTn id="138" dur="500" fill="hold"/>
                                        <p:tgtEl>
                                          <p:spTgt spid="9"/>
                                        </p:tgtEl>
                                        <p:attrNameLst>
                                          <p:attrName>fill.type</p:attrName>
                                        </p:attrNameLst>
                                      </p:cBhvr>
                                      <p:to>
                                        <p:strVal val="solid"/>
                                      </p:to>
                                    </p:set>
                                  </p:childTnLst>
                                </p:cTn>
                              </p:par>
                            </p:childTnLst>
                          </p:cTn>
                        </p:par>
                      </p:childTnLst>
                    </p:cTn>
                  </p:par>
                  <p:par>
                    <p:cTn id="139" fill="hold">
                      <p:stCondLst>
                        <p:cond delay="indefinite"/>
                      </p:stCondLst>
                      <p:childTnLst>
                        <p:par>
                          <p:cTn id="140" fill="hold">
                            <p:stCondLst>
                              <p:cond delay="0"/>
                            </p:stCondLst>
                            <p:childTnLst>
                              <p:par>
                                <p:cTn id="141" presetID="21" presetClass="emph" presetSubtype="0" fill="hold" grpId="2" nodeType="clickEffect">
                                  <p:stCondLst>
                                    <p:cond delay="0"/>
                                  </p:stCondLst>
                                  <p:childTnLst>
                                    <p:animClr clrSpc="hsl" dir="cw">
                                      <p:cBhvr override="childStyle">
                                        <p:cTn id="142" dur="500" fill="hold"/>
                                        <p:tgtEl>
                                          <p:spTgt spid="9"/>
                                        </p:tgtEl>
                                        <p:attrNameLst>
                                          <p:attrName>style.color</p:attrName>
                                        </p:attrNameLst>
                                      </p:cBhvr>
                                      <p:by>
                                        <p:hsl h="7200000" s="0" l="0"/>
                                      </p:by>
                                    </p:animClr>
                                    <p:animClr clrSpc="hsl" dir="cw">
                                      <p:cBhvr>
                                        <p:cTn id="143" dur="500" fill="hold"/>
                                        <p:tgtEl>
                                          <p:spTgt spid="9"/>
                                        </p:tgtEl>
                                        <p:attrNameLst>
                                          <p:attrName>fillcolor</p:attrName>
                                        </p:attrNameLst>
                                      </p:cBhvr>
                                      <p:by>
                                        <p:hsl h="7200000" s="0" l="0"/>
                                      </p:by>
                                    </p:animClr>
                                    <p:animClr clrSpc="hsl" dir="cw">
                                      <p:cBhvr>
                                        <p:cTn id="144" dur="500" fill="hold"/>
                                        <p:tgtEl>
                                          <p:spTgt spid="9"/>
                                        </p:tgtEl>
                                        <p:attrNameLst>
                                          <p:attrName>stroke.color</p:attrName>
                                        </p:attrNameLst>
                                      </p:cBhvr>
                                      <p:by>
                                        <p:hsl h="7200000" s="0" l="0"/>
                                      </p:by>
                                    </p:animClr>
                                    <p:set>
                                      <p:cBhvr>
                                        <p:cTn id="145" dur="500" fill="hold"/>
                                        <p:tgtEl>
                                          <p:spTgt spid="9"/>
                                        </p:tgtEl>
                                        <p:attrNameLst>
                                          <p:attrName>fill.type</p:attrName>
                                        </p:attrNameLst>
                                      </p:cBhvr>
                                      <p:to>
                                        <p:strVal val="solid"/>
                                      </p:to>
                                    </p:set>
                                  </p:childTnLst>
                                </p:cTn>
                              </p:par>
                            </p:childTnLst>
                          </p:cTn>
                        </p:par>
                      </p:childTnLst>
                    </p:cTn>
                  </p:par>
                  <p:par>
                    <p:cTn id="146" fill="hold">
                      <p:stCondLst>
                        <p:cond delay="indefinite"/>
                      </p:stCondLst>
                      <p:childTnLst>
                        <p:par>
                          <p:cTn id="147" fill="hold">
                            <p:stCondLst>
                              <p:cond delay="0"/>
                            </p:stCondLst>
                            <p:childTnLst>
                              <p:par>
                                <p:cTn id="148" presetID="30" presetClass="emph" presetSubtype="0" fill="hold" grpId="1" nodeType="clickEffect">
                                  <p:stCondLst>
                                    <p:cond delay="0"/>
                                  </p:stCondLst>
                                  <p:childTnLst>
                                    <p:animClr clrSpc="hsl" dir="cw">
                                      <p:cBhvr override="childStyle">
                                        <p:cTn id="149" dur="500" fill="hold"/>
                                        <p:tgtEl>
                                          <p:spTgt spid="11"/>
                                        </p:tgtEl>
                                        <p:attrNameLst>
                                          <p:attrName>style.color</p:attrName>
                                        </p:attrNameLst>
                                      </p:cBhvr>
                                      <p:by>
                                        <p:hsl h="0" s="12549" l="25098"/>
                                      </p:by>
                                    </p:animClr>
                                    <p:animClr clrSpc="hsl" dir="cw">
                                      <p:cBhvr>
                                        <p:cTn id="150" dur="500" fill="hold"/>
                                        <p:tgtEl>
                                          <p:spTgt spid="11"/>
                                        </p:tgtEl>
                                        <p:attrNameLst>
                                          <p:attrName>fillcolor</p:attrName>
                                        </p:attrNameLst>
                                      </p:cBhvr>
                                      <p:by>
                                        <p:hsl h="0" s="12549" l="25098"/>
                                      </p:by>
                                    </p:animClr>
                                    <p:animClr clrSpc="hsl" dir="cw">
                                      <p:cBhvr>
                                        <p:cTn id="151" dur="500" fill="hold"/>
                                        <p:tgtEl>
                                          <p:spTgt spid="11"/>
                                        </p:tgtEl>
                                        <p:attrNameLst>
                                          <p:attrName>stroke.color</p:attrName>
                                        </p:attrNameLst>
                                      </p:cBhvr>
                                      <p:by>
                                        <p:hsl h="0" s="12549" l="25098"/>
                                      </p:by>
                                    </p:animClr>
                                    <p:set>
                                      <p:cBhvr>
                                        <p:cTn id="152" dur="500" fill="hold"/>
                                        <p:tgtEl>
                                          <p:spTgt spid="11"/>
                                        </p:tgtEl>
                                        <p:attrNameLst>
                                          <p:attrName>fill.type</p:attrName>
                                        </p:attrNameLst>
                                      </p:cBhvr>
                                      <p:to>
                                        <p:strVal val="solid"/>
                                      </p:to>
                                    </p:set>
                                  </p:childTnLst>
                                </p:cTn>
                              </p:par>
                            </p:childTnLst>
                          </p:cTn>
                        </p:par>
                      </p:childTnLst>
                    </p:cTn>
                  </p:par>
                  <p:par>
                    <p:cTn id="153" fill="hold">
                      <p:stCondLst>
                        <p:cond delay="indefinite"/>
                      </p:stCondLst>
                      <p:childTnLst>
                        <p:par>
                          <p:cTn id="154" fill="hold">
                            <p:stCondLst>
                              <p:cond delay="0"/>
                            </p:stCondLst>
                            <p:childTnLst>
                              <p:par>
                                <p:cTn id="155" presetID="30" presetClass="emph" presetSubtype="0" fill="hold" grpId="1" nodeType="clickEffect">
                                  <p:stCondLst>
                                    <p:cond delay="0"/>
                                  </p:stCondLst>
                                  <p:childTnLst>
                                    <p:animClr clrSpc="hsl" dir="cw">
                                      <p:cBhvr override="childStyle">
                                        <p:cTn id="156" dur="500" fill="hold"/>
                                        <p:tgtEl>
                                          <p:spTgt spid="15"/>
                                        </p:tgtEl>
                                        <p:attrNameLst>
                                          <p:attrName>style.color</p:attrName>
                                        </p:attrNameLst>
                                      </p:cBhvr>
                                      <p:by>
                                        <p:hsl h="0" s="12549" l="25098"/>
                                      </p:by>
                                    </p:animClr>
                                    <p:animClr clrSpc="hsl" dir="cw">
                                      <p:cBhvr>
                                        <p:cTn id="157" dur="500" fill="hold"/>
                                        <p:tgtEl>
                                          <p:spTgt spid="15"/>
                                        </p:tgtEl>
                                        <p:attrNameLst>
                                          <p:attrName>fillcolor</p:attrName>
                                        </p:attrNameLst>
                                      </p:cBhvr>
                                      <p:by>
                                        <p:hsl h="0" s="12549" l="25098"/>
                                      </p:by>
                                    </p:animClr>
                                    <p:animClr clrSpc="hsl" dir="cw">
                                      <p:cBhvr>
                                        <p:cTn id="158" dur="500" fill="hold"/>
                                        <p:tgtEl>
                                          <p:spTgt spid="15"/>
                                        </p:tgtEl>
                                        <p:attrNameLst>
                                          <p:attrName>stroke.color</p:attrName>
                                        </p:attrNameLst>
                                      </p:cBhvr>
                                      <p:by>
                                        <p:hsl h="0" s="12549" l="25098"/>
                                      </p:by>
                                    </p:animClr>
                                    <p:set>
                                      <p:cBhvr>
                                        <p:cTn id="159" dur="500" fill="hold"/>
                                        <p:tgtEl>
                                          <p:spTgt spid="15"/>
                                        </p:tgtEl>
                                        <p:attrNameLst>
                                          <p:attrName>fill.type</p:attrName>
                                        </p:attrNameLst>
                                      </p:cBhvr>
                                      <p:to>
                                        <p:strVal val="solid"/>
                                      </p:to>
                                    </p:set>
                                  </p:childTnLst>
                                </p:cTn>
                              </p:par>
                            </p:childTnLst>
                          </p:cTn>
                        </p:par>
                      </p:childTnLst>
                    </p:cTn>
                  </p:par>
                  <p:par>
                    <p:cTn id="160" fill="hold">
                      <p:stCondLst>
                        <p:cond delay="indefinite"/>
                      </p:stCondLst>
                      <p:childTnLst>
                        <p:par>
                          <p:cTn id="161" fill="hold">
                            <p:stCondLst>
                              <p:cond delay="0"/>
                            </p:stCondLst>
                            <p:childTnLst>
                              <p:par>
                                <p:cTn id="162" presetID="30" presetClass="emph" presetSubtype="0" fill="hold" grpId="1" nodeType="clickEffect">
                                  <p:stCondLst>
                                    <p:cond delay="0"/>
                                  </p:stCondLst>
                                  <p:iterate type="lt">
                                    <p:tmPct val="0"/>
                                  </p:iterate>
                                  <p:childTnLst>
                                    <p:animClr clrSpc="hsl" dir="cw">
                                      <p:cBhvr override="childStyle">
                                        <p:cTn id="163" dur="500" fill="hold"/>
                                        <p:tgtEl>
                                          <p:spTgt spid="29"/>
                                        </p:tgtEl>
                                        <p:attrNameLst>
                                          <p:attrName>style.color</p:attrName>
                                        </p:attrNameLst>
                                      </p:cBhvr>
                                      <p:by>
                                        <p:hsl h="0" s="12549" l="25098"/>
                                      </p:by>
                                    </p:animClr>
                                    <p:animClr clrSpc="hsl" dir="cw">
                                      <p:cBhvr>
                                        <p:cTn id="164" dur="500" fill="hold"/>
                                        <p:tgtEl>
                                          <p:spTgt spid="29"/>
                                        </p:tgtEl>
                                        <p:attrNameLst>
                                          <p:attrName>fillcolor</p:attrName>
                                        </p:attrNameLst>
                                      </p:cBhvr>
                                      <p:by>
                                        <p:hsl h="0" s="12549" l="25098"/>
                                      </p:by>
                                    </p:animClr>
                                    <p:animClr clrSpc="hsl" dir="cw">
                                      <p:cBhvr>
                                        <p:cTn id="165" dur="500" fill="hold"/>
                                        <p:tgtEl>
                                          <p:spTgt spid="29"/>
                                        </p:tgtEl>
                                        <p:attrNameLst>
                                          <p:attrName>stroke.color</p:attrName>
                                        </p:attrNameLst>
                                      </p:cBhvr>
                                      <p:by>
                                        <p:hsl h="0" s="12549" l="25098"/>
                                      </p:by>
                                    </p:animClr>
                                    <p:set>
                                      <p:cBhvr>
                                        <p:cTn id="166" dur="500" fill="hold"/>
                                        <p:tgtEl>
                                          <p:spTgt spid="29"/>
                                        </p:tgtEl>
                                        <p:attrNameLst>
                                          <p:attrName>fill.type</p:attrName>
                                        </p:attrNameLst>
                                      </p:cBhvr>
                                      <p:to>
                                        <p:strVal val="solid"/>
                                      </p:to>
                                    </p:set>
                                  </p:childTnLst>
                                </p:cTn>
                              </p:par>
                            </p:childTnLst>
                          </p:cTn>
                        </p:par>
                      </p:childTnLst>
                    </p:cTn>
                  </p:par>
                  <p:par>
                    <p:cTn id="167" fill="hold">
                      <p:stCondLst>
                        <p:cond delay="indefinite"/>
                      </p:stCondLst>
                      <p:childTnLst>
                        <p:par>
                          <p:cTn id="168" fill="hold">
                            <p:stCondLst>
                              <p:cond delay="0"/>
                            </p:stCondLst>
                            <p:childTnLst>
                              <p:par>
                                <p:cTn id="169" presetID="27" presetClass="emph" presetSubtype="0" fill="remove" grpId="1" nodeType="clickEffect">
                                  <p:stCondLst>
                                    <p:cond delay="0"/>
                                  </p:stCondLst>
                                  <p:childTnLst>
                                    <p:animClr clrSpc="rgb" dir="cw">
                                      <p:cBhvr override="childStyle">
                                        <p:cTn id="170" dur="250" autoRev="1" fill="remove"/>
                                        <p:tgtEl>
                                          <p:spTgt spid="20"/>
                                        </p:tgtEl>
                                        <p:attrNameLst>
                                          <p:attrName>style.color</p:attrName>
                                        </p:attrNameLst>
                                      </p:cBhvr>
                                      <p:to>
                                        <a:schemeClr val="bg1"/>
                                      </p:to>
                                    </p:animClr>
                                    <p:animClr clrSpc="rgb" dir="cw">
                                      <p:cBhvr>
                                        <p:cTn id="171" dur="250" autoRev="1" fill="remove"/>
                                        <p:tgtEl>
                                          <p:spTgt spid="20"/>
                                        </p:tgtEl>
                                        <p:attrNameLst>
                                          <p:attrName>fillcolor</p:attrName>
                                        </p:attrNameLst>
                                      </p:cBhvr>
                                      <p:to>
                                        <a:schemeClr val="bg1"/>
                                      </p:to>
                                    </p:animClr>
                                    <p:set>
                                      <p:cBhvr>
                                        <p:cTn id="172" dur="250" autoRev="1" fill="remove"/>
                                        <p:tgtEl>
                                          <p:spTgt spid="20"/>
                                        </p:tgtEl>
                                        <p:attrNameLst>
                                          <p:attrName>fill.type</p:attrName>
                                        </p:attrNameLst>
                                      </p:cBhvr>
                                      <p:to>
                                        <p:strVal val="solid"/>
                                      </p:to>
                                    </p:set>
                                    <p:set>
                                      <p:cBhvr>
                                        <p:cTn id="173" dur="250" autoRev="1" fill="remove"/>
                                        <p:tgtEl>
                                          <p:spTgt spid="20"/>
                                        </p:tgtEl>
                                        <p:attrNameLst>
                                          <p:attrName>fill.on</p:attrName>
                                        </p:attrNameLst>
                                      </p:cBhvr>
                                      <p:to>
                                        <p:strVal val="true"/>
                                      </p:to>
                                    </p:set>
                                  </p:childTnLst>
                                </p:cTn>
                              </p:par>
                            </p:childTnLst>
                          </p:cTn>
                        </p:par>
                      </p:childTnLst>
                    </p:cTn>
                  </p:par>
                  <p:par>
                    <p:cTn id="174" fill="hold">
                      <p:stCondLst>
                        <p:cond delay="indefinite"/>
                      </p:stCondLst>
                      <p:childTnLst>
                        <p:par>
                          <p:cTn id="175" fill="hold">
                            <p:stCondLst>
                              <p:cond delay="0"/>
                            </p:stCondLst>
                            <p:childTnLst>
                              <p:par>
                                <p:cTn id="176" presetID="27" presetClass="emph" presetSubtype="0" fill="remove" grpId="4" nodeType="clickEffect">
                                  <p:stCondLst>
                                    <p:cond delay="0"/>
                                  </p:stCondLst>
                                  <p:iterate type="lt">
                                    <p:tmPct val="0"/>
                                  </p:iterate>
                                  <p:childTnLst>
                                    <p:animClr clrSpc="rgb" dir="cw">
                                      <p:cBhvr override="childStyle">
                                        <p:cTn id="177" dur="250" autoRev="1" fill="remove"/>
                                        <p:tgtEl>
                                          <p:spTgt spid="29"/>
                                        </p:tgtEl>
                                        <p:attrNameLst>
                                          <p:attrName>style.color</p:attrName>
                                        </p:attrNameLst>
                                      </p:cBhvr>
                                      <p:to>
                                        <a:schemeClr val="bg1"/>
                                      </p:to>
                                    </p:animClr>
                                    <p:animClr clrSpc="rgb" dir="cw">
                                      <p:cBhvr>
                                        <p:cTn id="178" dur="250" autoRev="1" fill="remove"/>
                                        <p:tgtEl>
                                          <p:spTgt spid="29"/>
                                        </p:tgtEl>
                                        <p:attrNameLst>
                                          <p:attrName>fillcolor</p:attrName>
                                        </p:attrNameLst>
                                      </p:cBhvr>
                                      <p:to>
                                        <a:schemeClr val="bg1"/>
                                      </p:to>
                                    </p:animClr>
                                    <p:set>
                                      <p:cBhvr>
                                        <p:cTn id="179" dur="250" autoRev="1" fill="remove"/>
                                        <p:tgtEl>
                                          <p:spTgt spid="29"/>
                                        </p:tgtEl>
                                        <p:attrNameLst>
                                          <p:attrName>fill.type</p:attrName>
                                        </p:attrNameLst>
                                      </p:cBhvr>
                                      <p:to>
                                        <p:strVal val="solid"/>
                                      </p:to>
                                    </p:set>
                                    <p:set>
                                      <p:cBhvr>
                                        <p:cTn id="180" dur="250" autoRev="1" fill="remove"/>
                                        <p:tgtEl>
                                          <p:spTgt spid="29"/>
                                        </p:tgtEl>
                                        <p:attrNameLst>
                                          <p:attrName>fill.on</p:attrName>
                                        </p:attrNameLst>
                                      </p:cBhvr>
                                      <p:to>
                                        <p:strVal val="true"/>
                                      </p:to>
                                    </p:set>
                                  </p:childTnLst>
                                </p:cTn>
                              </p:par>
                            </p:childTnLst>
                          </p:cTn>
                        </p:par>
                      </p:childTnLst>
                    </p:cTn>
                  </p:par>
                  <p:par>
                    <p:cTn id="181" fill="hold">
                      <p:stCondLst>
                        <p:cond delay="indefinite"/>
                      </p:stCondLst>
                      <p:childTnLst>
                        <p:par>
                          <p:cTn id="182" fill="hold">
                            <p:stCondLst>
                              <p:cond delay="0"/>
                            </p:stCondLst>
                            <p:childTnLst>
                              <p:par>
                                <p:cTn id="183" presetID="27" presetClass="emph" presetSubtype="0" fill="remove" grpId="2" nodeType="clickEffect">
                                  <p:stCondLst>
                                    <p:cond delay="0"/>
                                  </p:stCondLst>
                                  <p:childTnLst>
                                    <p:animClr clrSpc="rgb" dir="cw">
                                      <p:cBhvr override="childStyle">
                                        <p:cTn id="184" dur="250" autoRev="1" fill="remove"/>
                                        <p:tgtEl>
                                          <p:spTgt spid="15"/>
                                        </p:tgtEl>
                                        <p:attrNameLst>
                                          <p:attrName>style.color</p:attrName>
                                        </p:attrNameLst>
                                      </p:cBhvr>
                                      <p:to>
                                        <a:schemeClr val="bg1"/>
                                      </p:to>
                                    </p:animClr>
                                    <p:animClr clrSpc="rgb" dir="cw">
                                      <p:cBhvr>
                                        <p:cTn id="185" dur="250" autoRev="1" fill="remove"/>
                                        <p:tgtEl>
                                          <p:spTgt spid="15"/>
                                        </p:tgtEl>
                                        <p:attrNameLst>
                                          <p:attrName>fillcolor</p:attrName>
                                        </p:attrNameLst>
                                      </p:cBhvr>
                                      <p:to>
                                        <a:schemeClr val="bg1"/>
                                      </p:to>
                                    </p:animClr>
                                    <p:set>
                                      <p:cBhvr>
                                        <p:cTn id="186" dur="250" autoRev="1" fill="remove"/>
                                        <p:tgtEl>
                                          <p:spTgt spid="15"/>
                                        </p:tgtEl>
                                        <p:attrNameLst>
                                          <p:attrName>fill.type</p:attrName>
                                        </p:attrNameLst>
                                      </p:cBhvr>
                                      <p:to>
                                        <p:strVal val="solid"/>
                                      </p:to>
                                    </p:set>
                                    <p:set>
                                      <p:cBhvr>
                                        <p:cTn id="187" dur="250" autoRev="1" fill="remove"/>
                                        <p:tgtEl>
                                          <p:spTgt spid="15"/>
                                        </p:tgtEl>
                                        <p:attrNameLst>
                                          <p:attrName>fill.on</p:attrName>
                                        </p:attrNameLst>
                                      </p:cBhvr>
                                      <p:to>
                                        <p:strVal val="true"/>
                                      </p:to>
                                    </p:set>
                                  </p:childTnLst>
                                </p:cTn>
                              </p:par>
                            </p:childTnLst>
                          </p:cTn>
                        </p:par>
                      </p:childTnLst>
                    </p:cTn>
                  </p:par>
                  <p:par>
                    <p:cTn id="188" fill="hold">
                      <p:stCondLst>
                        <p:cond delay="indefinite"/>
                      </p:stCondLst>
                      <p:childTnLst>
                        <p:par>
                          <p:cTn id="189" fill="hold">
                            <p:stCondLst>
                              <p:cond delay="0"/>
                            </p:stCondLst>
                            <p:childTnLst>
                              <p:par>
                                <p:cTn id="190" presetID="2" presetClass="entr" presetSubtype="4" fill="hold" grpId="0" nodeType="clickEffect">
                                  <p:stCondLst>
                                    <p:cond delay="0"/>
                                  </p:stCondLst>
                                  <p:childTnLst>
                                    <p:set>
                                      <p:cBhvr>
                                        <p:cTn id="191" dur="1" fill="hold">
                                          <p:stCondLst>
                                            <p:cond delay="0"/>
                                          </p:stCondLst>
                                        </p:cTn>
                                        <p:tgtEl>
                                          <p:spTgt spid="62"/>
                                        </p:tgtEl>
                                        <p:attrNameLst>
                                          <p:attrName>style.visibility</p:attrName>
                                        </p:attrNameLst>
                                      </p:cBhvr>
                                      <p:to>
                                        <p:strVal val="visible"/>
                                      </p:to>
                                    </p:set>
                                    <p:anim calcmode="lin" valueType="num">
                                      <p:cBhvr additive="base">
                                        <p:cTn id="192" dur="500" fill="hold"/>
                                        <p:tgtEl>
                                          <p:spTgt spid="62"/>
                                        </p:tgtEl>
                                        <p:attrNameLst>
                                          <p:attrName>ppt_x</p:attrName>
                                        </p:attrNameLst>
                                      </p:cBhvr>
                                      <p:tavLst>
                                        <p:tav tm="0">
                                          <p:val>
                                            <p:strVal val="#ppt_x"/>
                                          </p:val>
                                        </p:tav>
                                        <p:tav tm="100000">
                                          <p:val>
                                            <p:strVal val="#ppt_x"/>
                                          </p:val>
                                        </p:tav>
                                      </p:tavLst>
                                    </p:anim>
                                    <p:anim calcmode="lin" valueType="num">
                                      <p:cBhvr additive="base">
                                        <p:cTn id="193"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par>
                    <p:cTn id="194" fill="hold">
                      <p:stCondLst>
                        <p:cond delay="indefinite"/>
                      </p:stCondLst>
                      <p:childTnLst>
                        <p:par>
                          <p:cTn id="195" fill="hold">
                            <p:stCondLst>
                              <p:cond delay="0"/>
                            </p:stCondLst>
                            <p:childTnLst>
                              <p:par>
                                <p:cTn id="196" presetID="1" presetClass="entr" presetSubtype="0" fill="hold" grpId="0" nodeType="clickEffect">
                                  <p:stCondLst>
                                    <p:cond delay="0"/>
                                  </p:stCondLst>
                                  <p:childTnLst>
                                    <p:set>
                                      <p:cBhvr>
                                        <p:cTn id="197" dur="1" fill="hold">
                                          <p:stCondLst>
                                            <p:cond delay="0"/>
                                          </p:stCondLst>
                                        </p:cTn>
                                        <p:tgtEl>
                                          <p:spTgt spid="68"/>
                                        </p:tgtEl>
                                        <p:attrNameLst>
                                          <p:attrName>style.visibility</p:attrName>
                                        </p:attrNameLst>
                                      </p:cBhvr>
                                      <p:to>
                                        <p:strVal val="visible"/>
                                      </p:to>
                                    </p:set>
                                  </p:childTnLst>
                                </p:cTn>
                              </p:par>
                            </p:childTnLst>
                          </p:cTn>
                        </p:par>
                        <p:par>
                          <p:cTn id="198" fill="hold">
                            <p:stCondLst>
                              <p:cond delay="0"/>
                            </p:stCondLst>
                            <p:childTnLst>
                              <p:par>
                                <p:cTn id="199" presetID="10" presetClass="entr" presetSubtype="0"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fade">
                                      <p:cBhvr>
                                        <p:cTn id="20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8" grpId="0" animBg="1"/>
      <p:bldP spid="9" grpId="0" animBg="1"/>
      <p:bldP spid="9" grpId="1" animBg="1"/>
      <p:bldP spid="9" grpId="2" animBg="1"/>
      <p:bldP spid="11" grpId="0" animBg="1"/>
      <p:bldP spid="11" grpId="1" animBg="1"/>
      <p:bldP spid="15" grpId="0" animBg="1"/>
      <p:bldP spid="15" grpId="1" animBg="1"/>
      <p:bldP spid="15" grpId="2" animBg="1"/>
      <p:bldP spid="20" grpId="0" animBg="1"/>
      <p:bldP spid="20" grpId="1" animBg="1"/>
      <p:bldP spid="21" grpId="0" animBg="1"/>
      <p:bldP spid="24" grpId="0" animBg="1"/>
      <p:bldP spid="28" grpId="0" animBg="1"/>
      <p:bldP spid="29" grpId="0" animBg="1"/>
      <p:bldP spid="29" grpId="1" animBg="1"/>
      <p:bldP spid="29" grpId="4" animBg="1"/>
      <p:bldP spid="38" grpId="0" animBg="1"/>
      <p:bldP spid="51" grpId="0" animBg="1"/>
      <p:bldP spid="62" grpId="0" animBg="1"/>
      <p:bldP spid="67" grpId="0" animBg="1"/>
      <p:bldP spid="6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1146175" y="857250"/>
            <a:ext cx="3090863" cy="5149850"/>
          </a:xfrm>
        </p:spPr>
        <p:txBody>
          <a:bodyPr rtlCol="0">
            <a:normAutofit fontScale="70000" lnSpcReduction="20000"/>
          </a:bodyPr>
          <a:lstStyle/>
          <a:p>
            <a:pPr indent="-274320" eaLnBrk="1" fontAlgn="auto" hangingPunct="1">
              <a:spcAft>
                <a:spcPts val="0"/>
              </a:spcAft>
              <a:defRPr/>
            </a:pPr>
            <a:r>
              <a:rPr lang="fr-FR" dirty="0" smtClean="0"/>
              <a:t>Système horizontal</a:t>
            </a:r>
          </a:p>
          <a:p>
            <a:pPr indent="-274320" eaLnBrk="1" fontAlgn="auto" hangingPunct="1">
              <a:spcAft>
                <a:spcPts val="0"/>
              </a:spcAft>
              <a:defRPr/>
            </a:pPr>
            <a:r>
              <a:rPr lang="fr-FR" dirty="0" smtClean="0"/>
              <a:t>Porte d’entrée le patient, la famille</a:t>
            </a:r>
          </a:p>
          <a:p>
            <a:pPr indent="-274320" eaLnBrk="1" fontAlgn="auto" hangingPunct="1">
              <a:spcAft>
                <a:spcPts val="0"/>
              </a:spcAft>
              <a:defRPr/>
            </a:pPr>
            <a:r>
              <a:rPr lang="fr-FR" dirty="0" smtClean="0"/>
              <a:t>Coordination des acteurs de santé : </a:t>
            </a:r>
          </a:p>
          <a:p>
            <a:pPr lvl="2" eaLnBrk="1" fontAlgn="auto" hangingPunct="1">
              <a:spcAft>
                <a:spcPts val="0"/>
              </a:spcAft>
              <a:defRPr/>
            </a:pPr>
            <a:r>
              <a:rPr lang="fr-FR" dirty="0" smtClean="0"/>
              <a:t>Professionnel de santé</a:t>
            </a:r>
          </a:p>
          <a:p>
            <a:pPr lvl="2" eaLnBrk="1" fontAlgn="auto" hangingPunct="1">
              <a:spcAft>
                <a:spcPts val="0"/>
              </a:spcAft>
              <a:defRPr/>
            </a:pPr>
            <a:r>
              <a:rPr lang="fr-FR" dirty="0" smtClean="0"/>
              <a:t>Aides sociales </a:t>
            </a:r>
          </a:p>
          <a:p>
            <a:pPr lvl="2" eaLnBrk="1" fontAlgn="auto" hangingPunct="1">
              <a:spcAft>
                <a:spcPts val="0"/>
              </a:spcAft>
              <a:defRPr/>
            </a:pPr>
            <a:r>
              <a:rPr lang="fr-FR" dirty="0" smtClean="0"/>
              <a:t>Services sociaux</a:t>
            </a:r>
          </a:p>
          <a:p>
            <a:pPr lvl="2" eaLnBrk="1" fontAlgn="auto" hangingPunct="1">
              <a:spcAft>
                <a:spcPts val="0"/>
              </a:spcAft>
              <a:defRPr/>
            </a:pPr>
            <a:r>
              <a:rPr lang="fr-FR" dirty="0" smtClean="0"/>
              <a:t>Lien entre les médecins de ville et spécialiste*</a:t>
            </a:r>
          </a:p>
          <a:p>
            <a:pPr lvl="2" eaLnBrk="1" fontAlgn="auto" hangingPunct="1">
              <a:spcAft>
                <a:spcPts val="0"/>
              </a:spcAft>
              <a:defRPr/>
            </a:pPr>
            <a:r>
              <a:rPr lang="fr-FR" dirty="0" smtClean="0"/>
              <a:t>Coordination du retour à dom après une H</a:t>
            </a:r>
          </a:p>
          <a:p>
            <a:pPr lvl="2" eaLnBrk="1" fontAlgn="auto" hangingPunct="1">
              <a:spcAft>
                <a:spcPts val="0"/>
              </a:spcAft>
              <a:defRPr/>
            </a:pPr>
            <a:r>
              <a:rPr lang="fr-FR" dirty="0" smtClean="0"/>
              <a:t>Coordination d’une éventuelle hospitalisation  (CS, HJ)</a:t>
            </a:r>
          </a:p>
          <a:p>
            <a:pPr lvl="2" eaLnBrk="1" fontAlgn="auto" hangingPunct="1">
              <a:spcAft>
                <a:spcPts val="0"/>
              </a:spcAft>
              <a:defRPr/>
            </a:pPr>
            <a:r>
              <a:rPr lang="fr-FR" dirty="0" smtClean="0"/>
              <a:t>Coordination autour du PPS</a:t>
            </a:r>
          </a:p>
          <a:p>
            <a:pPr indent="-274320" eaLnBrk="1" fontAlgn="auto" hangingPunct="1">
              <a:spcAft>
                <a:spcPts val="0"/>
              </a:spcAft>
              <a:defRPr/>
            </a:pPr>
            <a:r>
              <a:rPr lang="fr-FR" dirty="0" smtClean="0"/>
              <a:t>Interdisciplinaires</a:t>
            </a:r>
          </a:p>
          <a:p>
            <a:pPr indent="-274320" eaLnBrk="1" fontAlgn="auto" hangingPunct="1">
              <a:spcAft>
                <a:spcPts val="0"/>
              </a:spcAft>
              <a:defRPr/>
            </a:pPr>
            <a:r>
              <a:rPr lang="fr-FR" dirty="0" smtClean="0"/>
              <a:t>Dans un secteur géographique donné</a:t>
            </a:r>
          </a:p>
          <a:p>
            <a:pPr indent="-274320" eaLnBrk="1" fontAlgn="auto" hangingPunct="1">
              <a:spcAft>
                <a:spcPts val="0"/>
              </a:spcAft>
              <a:defRPr/>
            </a:pPr>
            <a:r>
              <a:rPr lang="fr-FR" dirty="0" smtClean="0"/>
              <a:t>Libre choix du patient </a:t>
            </a:r>
          </a:p>
          <a:p>
            <a:pPr indent="-274320" eaLnBrk="1" fontAlgn="auto" hangingPunct="1">
              <a:spcAft>
                <a:spcPts val="0"/>
              </a:spcAft>
              <a:defRPr/>
            </a:pPr>
            <a:r>
              <a:rPr lang="fr-FR" dirty="0" smtClean="0"/>
              <a:t>Coordinateur de cas</a:t>
            </a:r>
          </a:p>
          <a:p>
            <a:pPr indent="-274320" eaLnBrk="1" fontAlgn="auto" hangingPunct="1">
              <a:spcAft>
                <a:spcPts val="0"/>
              </a:spcAft>
              <a:defRPr/>
            </a:pPr>
            <a:endParaRPr lang="fr-FR" dirty="0"/>
          </a:p>
        </p:txBody>
      </p:sp>
      <p:sp>
        <p:nvSpPr>
          <p:cNvPr id="4" name="Titre 3"/>
          <p:cNvSpPr>
            <a:spLocks noGrp="1"/>
          </p:cNvSpPr>
          <p:nvPr>
            <p:ph type="title"/>
          </p:nvPr>
        </p:nvSpPr>
        <p:spPr>
          <a:xfrm>
            <a:off x="4716463" y="-242888"/>
            <a:ext cx="3303587" cy="1462088"/>
          </a:xfrm>
        </p:spPr>
        <p:txBody>
          <a:bodyPr/>
          <a:lstStyle/>
          <a:p>
            <a:pPr eaLnBrk="1" hangingPunct="1"/>
            <a:r>
              <a:rPr lang="fr-FR" smtClean="0"/>
              <a:t>Réseau</a:t>
            </a:r>
          </a:p>
        </p:txBody>
      </p:sp>
      <p:sp>
        <p:nvSpPr>
          <p:cNvPr id="6" name="Espace réservé du texte 5"/>
          <p:cNvSpPr>
            <a:spLocks noGrp="1"/>
          </p:cNvSpPr>
          <p:nvPr>
            <p:ph type="body" sz="half" idx="2"/>
          </p:nvPr>
        </p:nvSpPr>
        <p:spPr>
          <a:xfrm>
            <a:off x="4572000" y="1557338"/>
            <a:ext cx="3298825" cy="1517650"/>
          </a:xfrm>
        </p:spPr>
        <p:txBody>
          <a:bodyPr/>
          <a:lstStyle/>
          <a:p>
            <a:pPr eaLnBrk="1" hangingPunct="1"/>
            <a:r>
              <a:rPr lang="fr-FR" sz="1200" smtClean="0"/>
              <a:t>Coordonner au sein d’une unité fonctionnelles</a:t>
            </a:r>
          </a:p>
          <a:p>
            <a:pPr eaLnBrk="1" hangingPunct="1"/>
            <a:r>
              <a:rPr lang="fr-FR" sz="1200" smtClean="0"/>
              <a:t> Éviter les redondances</a:t>
            </a:r>
          </a:p>
          <a:p>
            <a:pPr eaLnBrk="1" hangingPunct="1"/>
            <a:r>
              <a:rPr lang="fr-FR" sz="1200" smtClean="0"/>
              <a:t>Ville –hôpital</a:t>
            </a:r>
          </a:p>
          <a:p>
            <a:pPr eaLnBrk="1" hangingPunct="1"/>
            <a:r>
              <a:rPr lang="fr-FR" sz="1200" smtClean="0"/>
              <a:t>Sanitaire et sociale</a:t>
            </a:r>
          </a:p>
          <a:p>
            <a:pPr eaLnBrk="1" hangingPunct="1"/>
            <a:r>
              <a:rPr lang="fr-FR" sz="1200" smtClean="0"/>
              <a:t>Alzheimer  PA</a:t>
            </a:r>
          </a:p>
          <a:p>
            <a:pPr eaLnBrk="1" hangingPunct="1"/>
            <a:r>
              <a:rPr lang="fr-FR" sz="1200" smtClean="0"/>
              <a:t>Favorisé une prise en charge personnalisée , PPS </a:t>
            </a:r>
          </a:p>
          <a:p>
            <a:pPr eaLnBrk="1" hangingPunct="1"/>
            <a:r>
              <a:rPr lang="fr-FR" sz="1200" smtClean="0"/>
              <a:t>Eviter le nomadisme</a:t>
            </a:r>
          </a:p>
          <a:p>
            <a:pPr eaLnBrk="1" hangingPunct="1"/>
            <a:r>
              <a:rPr lang="fr-FR" sz="1200" smtClean="0"/>
              <a:t>Orienter</a:t>
            </a:r>
          </a:p>
          <a:p>
            <a:pPr eaLnBrk="1" hangingPunct="1"/>
            <a:r>
              <a:rPr lang="fr-FR" sz="1200" smtClean="0"/>
              <a:t>	domicile</a:t>
            </a:r>
          </a:p>
          <a:p>
            <a:pPr eaLnBrk="1" hangingPunct="1"/>
            <a:r>
              <a:rPr lang="fr-FR" sz="1200" smtClean="0"/>
              <a:t>	hôpital</a:t>
            </a:r>
          </a:p>
          <a:p>
            <a:pPr eaLnBrk="1" hangingPunct="1"/>
            <a:r>
              <a:rPr lang="fr-FR" sz="1200" smtClean="0"/>
              <a:t>	retour d’hopital</a:t>
            </a:r>
          </a:p>
          <a:p>
            <a:pPr eaLnBrk="1" hangingPunct="1"/>
            <a:r>
              <a:rPr lang="fr-FR" sz="1200" smtClean="0"/>
              <a:t>Situer le patient</a:t>
            </a:r>
          </a:p>
          <a:p>
            <a:pPr eaLnBrk="1" hangingPunct="1"/>
            <a:r>
              <a:rPr lang="fr-FR" sz="1200" smtClean="0"/>
              <a:t>	domicile</a:t>
            </a:r>
          </a:p>
          <a:p>
            <a:pPr eaLnBrk="1" hangingPunct="1"/>
            <a:r>
              <a:rPr lang="fr-FR" sz="1200" smtClean="0"/>
              <a:t>	hospitalisation </a:t>
            </a:r>
          </a:p>
          <a:p>
            <a:pPr eaLnBrk="1" hangingPunct="1"/>
            <a:r>
              <a:rPr lang="fr-FR" sz="1200" smtClean="0"/>
              <a:t>Intégrer(mise en place et évaluation régulière de  la pertinence des aides)</a:t>
            </a:r>
          </a:p>
          <a:p>
            <a:pPr eaLnBrk="1" hangingPunct="1"/>
            <a:r>
              <a:rPr lang="fr-FR" sz="1200" smtClean="0"/>
              <a:t>Évaluer les pratiques et tendre vers une démarche de qualité</a:t>
            </a:r>
          </a:p>
          <a:p>
            <a:pPr eaLnBrk="1" hangingPunct="1"/>
            <a:r>
              <a:rPr lang="fr-FR" sz="1200" smtClean="0"/>
              <a:t>Nécessité d’outils commun, DIP</a:t>
            </a:r>
          </a:p>
          <a:p>
            <a:pPr eaLnBrk="1" hangingPunct="1"/>
            <a:endParaRPr lang="fr-FR" sz="1200" smtClean="0"/>
          </a:p>
          <a:p>
            <a:pPr eaLnBrk="1" hangingPunct="1"/>
            <a:r>
              <a:rPr lang="fr-FR" sz="1200"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6">
                                            <p:txEl>
                                              <p:pRg st="13" end="13"/>
                                            </p:txEl>
                                          </p:spTgt>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6">
                                            <p:txEl>
                                              <p:pRg st="14" end="14"/>
                                            </p:txEl>
                                          </p:spTgt>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6">
                                            <p:txEl>
                                              <p:pRg st="15" end="15"/>
                                            </p:txEl>
                                          </p:spTgt>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6">
                                            <p:txEl>
                                              <p:pRg st="16" end="16"/>
                                            </p:txEl>
                                          </p:spTgt>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6">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4" grpId="0"/>
      <p:bldP spid="6"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idx="4294967295"/>
          </p:nvPr>
        </p:nvSpPr>
        <p:spPr>
          <a:xfrm>
            <a:off x="0" y="1027113"/>
            <a:ext cx="7024688" cy="4057650"/>
          </a:xfrm>
        </p:spPr>
        <p:txBody>
          <a:bodyPr/>
          <a:lstStyle/>
          <a:p>
            <a:pPr eaLnBrk="1" hangingPunct="1"/>
            <a:r>
              <a:rPr lang="fr-FR" smtClean="0"/>
              <a:t>	En bref </a:t>
            </a:r>
            <a:br>
              <a:rPr lang="fr-FR" smtClean="0"/>
            </a:br>
            <a:r>
              <a:rPr lang="fr-FR" smtClean="0"/>
              <a:t>	place à la discussion</a:t>
            </a:r>
            <a:br>
              <a:rPr lang="fr-FR" smtClean="0"/>
            </a:br>
            <a:r>
              <a:rPr lang="fr-FR" smtClean="0"/>
              <a:t>					merci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fontScale="90000"/>
          </a:bodyPr>
          <a:lstStyle/>
          <a:p>
            <a:pPr eaLnBrk="1" fontAlgn="auto" hangingPunct="1">
              <a:spcAft>
                <a:spcPts val="0"/>
              </a:spcAft>
              <a:defRPr/>
            </a:pPr>
            <a:r>
              <a:rPr lang="fr-FR" dirty="0" smtClean="0"/>
              <a:t>Vieillesse, vieillard et vieillissement?</a:t>
            </a:r>
            <a:endParaRPr lang="fr-FR" dirty="0"/>
          </a:p>
        </p:txBody>
      </p:sp>
      <p:sp>
        <p:nvSpPr>
          <p:cNvPr id="3" name="Espace réservé du contenu 2"/>
          <p:cNvSpPr>
            <a:spLocks noGrp="1"/>
          </p:cNvSpPr>
          <p:nvPr>
            <p:ph idx="1"/>
          </p:nvPr>
        </p:nvSpPr>
        <p:spPr/>
        <p:txBody>
          <a:bodyPr rtlCol="0">
            <a:normAutofit fontScale="92500" lnSpcReduction="20000"/>
          </a:bodyPr>
          <a:lstStyle/>
          <a:p>
            <a:pPr indent="-274320" eaLnBrk="1" fontAlgn="auto" hangingPunct="1">
              <a:spcAft>
                <a:spcPts val="0"/>
              </a:spcAft>
              <a:defRPr/>
            </a:pPr>
            <a:r>
              <a:rPr lang="fr-FR" dirty="0" err="1" smtClean="0"/>
              <a:t>Vetus</a:t>
            </a:r>
            <a:r>
              <a:rPr lang="fr-FR" dirty="0" smtClean="0"/>
              <a:t> </a:t>
            </a:r>
            <a:r>
              <a:rPr lang="fr-FR" dirty="0" err="1" smtClean="0"/>
              <a:t>veteris</a:t>
            </a:r>
            <a:r>
              <a:rPr lang="fr-FR" dirty="0" smtClean="0"/>
              <a:t> :</a:t>
            </a:r>
          </a:p>
          <a:p>
            <a:pPr indent="-274320" eaLnBrk="1" fontAlgn="auto" hangingPunct="1">
              <a:spcAft>
                <a:spcPts val="0"/>
              </a:spcAft>
              <a:defRPr/>
            </a:pPr>
            <a:r>
              <a:rPr lang="fr-FR" dirty="0" smtClean="0"/>
              <a:t>Notion d’usure du temps </a:t>
            </a:r>
          </a:p>
          <a:p>
            <a:pPr indent="-274320" eaLnBrk="1" fontAlgn="auto" hangingPunct="1">
              <a:spcAft>
                <a:spcPts val="0"/>
              </a:spcAft>
              <a:defRPr/>
            </a:pPr>
            <a:r>
              <a:rPr lang="fr-FR" dirty="0" smtClean="0"/>
              <a:t>Souvent péjoratif</a:t>
            </a:r>
          </a:p>
          <a:p>
            <a:pPr marL="68580" indent="0" eaLnBrk="1" fontAlgn="auto" hangingPunct="1">
              <a:spcAft>
                <a:spcPts val="0"/>
              </a:spcAft>
              <a:buFont typeface="Wingdings 2" pitchFamily="18" charset="2"/>
              <a:buNone/>
              <a:defRPr/>
            </a:pPr>
            <a:endParaRPr lang="fr-FR" dirty="0" smtClean="0"/>
          </a:p>
          <a:p>
            <a:pPr indent="-274320" eaLnBrk="1" fontAlgn="auto" hangingPunct="1">
              <a:spcAft>
                <a:spcPts val="0"/>
              </a:spcAft>
              <a:defRPr/>
            </a:pPr>
            <a:r>
              <a:rPr lang="fr-FR" dirty="0" smtClean="0"/>
              <a:t>La vieillesse est normale et elle </a:t>
            </a:r>
            <a:r>
              <a:rPr lang="fr-FR" dirty="0" err="1" smtClean="0"/>
              <a:t>précéde</a:t>
            </a:r>
            <a:r>
              <a:rPr lang="fr-FR" dirty="0" smtClean="0"/>
              <a:t> normalement la mort </a:t>
            </a:r>
          </a:p>
          <a:p>
            <a:pPr indent="-274320" eaLnBrk="1" fontAlgn="auto" hangingPunct="1">
              <a:spcAft>
                <a:spcPts val="0"/>
              </a:spcAft>
              <a:defRPr/>
            </a:pPr>
            <a:r>
              <a:rPr lang="fr-FR" dirty="0" smtClean="0"/>
              <a:t>La vieillesse constitue un état « </a:t>
            </a:r>
            <a:r>
              <a:rPr lang="fr-FR" dirty="0" err="1" smtClean="0"/>
              <a:t>pathologisant</a:t>
            </a:r>
            <a:r>
              <a:rPr lang="fr-FR" dirty="0" smtClean="0"/>
              <a:t> » , favorisant l’apparition de maladies.</a:t>
            </a:r>
          </a:p>
          <a:p>
            <a:pPr indent="-274320" eaLnBrk="1" fontAlgn="auto" hangingPunct="1">
              <a:spcAft>
                <a:spcPts val="0"/>
              </a:spcAft>
              <a:defRPr/>
            </a:pPr>
            <a:r>
              <a:rPr lang="fr-FR" dirty="0" smtClean="0"/>
              <a:t>Elle s’étendrait de l’âge de 65 ans environ à la mort… </a:t>
            </a:r>
            <a:endParaRPr lang="fr-FR" dirty="0"/>
          </a:p>
        </p:txBody>
      </p:sp>
      <p:pic>
        <p:nvPicPr>
          <p:cNvPr id="17411" name="Picture 2"/>
          <p:cNvPicPr>
            <a:picLocks noChangeAspect="1" noChangeArrowheads="1"/>
          </p:cNvPicPr>
          <p:nvPr/>
        </p:nvPicPr>
        <p:blipFill>
          <a:blip r:embed="rId2"/>
          <a:srcRect/>
          <a:stretch>
            <a:fillRect/>
          </a:stretch>
        </p:blipFill>
        <p:spPr bwMode="auto">
          <a:xfrm>
            <a:off x="6084888" y="2035175"/>
            <a:ext cx="1890712" cy="1203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fontScale="90000"/>
          </a:bodyPr>
          <a:lstStyle/>
          <a:p>
            <a:pPr eaLnBrk="1" fontAlgn="auto" hangingPunct="1">
              <a:spcAft>
                <a:spcPts val="0"/>
              </a:spcAft>
              <a:defRPr/>
            </a:pPr>
            <a:r>
              <a:rPr lang="fr-FR" dirty="0" smtClean="0"/>
              <a:t>La personne âgée vulnérable</a:t>
            </a:r>
            <a:endParaRPr lang="fr-FR" dirty="0"/>
          </a:p>
        </p:txBody>
      </p:sp>
      <p:sp>
        <p:nvSpPr>
          <p:cNvPr id="3" name="Espace réservé du contenu 2"/>
          <p:cNvSpPr>
            <a:spLocks noGrp="1"/>
          </p:cNvSpPr>
          <p:nvPr>
            <p:ph idx="1"/>
          </p:nvPr>
        </p:nvSpPr>
        <p:spPr/>
        <p:txBody>
          <a:bodyPr/>
          <a:lstStyle/>
          <a:p>
            <a:pPr marL="68263" indent="0" eaLnBrk="1" hangingPunct="1">
              <a:buFont typeface="Wingdings 2" pitchFamily="18" charset="2"/>
              <a:buNone/>
            </a:pPr>
            <a:endParaRPr lang="fr-FR" smtClean="0"/>
          </a:p>
        </p:txBody>
      </p:sp>
      <p:pic>
        <p:nvPicPr>
          <p:cNvPr id="2050" name="Picture 2"/>
          <p:cNvPicPr>
            <a:picLocks noChangeAspect="1" noChangeArrowheads="1"/>
          </p:cNvPicPr>
          <p:nvPr/>
        </p:nvPicPr>
        <p:blipFill>
          <a:blip r:embed="rId2"/>
          <a:srcRect/>
          <a:stretch>
            <a:fillRect/>
          </a:stretch>
        </p:blipFill>
        <p:spPr bwMode="auto">
          <a:xfrm>
            <a:off x="2051050" y="2276475"/>
            <a:ext cx="4084638" cy="37719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5" presetClass="emph" presetSubtype="0" fill="hold" nodeType="clickEffect">
                                  <p:stCondLst>
                                    <p:cond delay="0"/>
                                  </p:stCondLst>
                                  <p:childTnLst>
                                    <p:animClr clrSpc="hsl" dir="cw">
                                      <p:cBhvr override="childStyle">
                                        <p:cTn id="10" dur="500" fill="hold"/>
                                        <p:tgtEl>
                                          <p:spTgt spid="2050"/>
                                        </p:tgtEl>
                                        <p:attrNameLst>
                                          <p:attrName>style.color</p:attrName>
                                        </p:attrNameLst>
                                      </p:cBhvr>
                                      <p:by>
                                        <p:hsl h="0" s="-70588" l="0"/>
                                      </p:by>
                                    </p:animClr>
                                    <p:animClr clrSpc="hsl" dir="cw">
                                      <p:cBhvr>
                                        <p:cTn id="11" dur="500" fill="hold"/>
                                        <p:tgtEl>
                                          <p:spTgt spid="2050"/>
                                        </p:tgtEl>
                                        <p:attrNameLst>
                                          <p:attrName>fillcolor</p:attrName>
                                        </p:attrNameLst>
                                      </p:cBhvr>
                                      <p:by>
                                        <p:hsl h="0" s="-70588" l="0"/>
                                      </p:by>
                                    </p:animClr>
                                    <p:animClr clrSpc="hsl" dir="cw">
                                      <p:cBhvr>
                                        <p:cTn id="12" dur="500" fill="hold"/>
                                        <p:tgtEl>
                                          <p:spTgt spid="2050"/>
                                        </p:tgtEl>
                                        <p:attrNameLst>
                                          <p:attrName>stroke.color</p:attrName>
                                        </p:attrNameLst>
                                      </p:cBhvr>
                                      <p:by>
                                        <p:hsl h="0" s="-70588" l="0"/>
                                      </p:by>
                                    </p:animClr>
                                    <p:set>
                                      <p:cBhvr>
                                        <p:cTn id="13" dur="500" fill="hold"/>
                                        <p:tgtEl>
                                          <p:spTgt spid="2050"/>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6" fill="hold" grpId="0" nodeType="clickEffect" nodePh="1">
                                  <p:stCondLst>
                                    <p:cond delay="0"/>
                                  </p:stCondLst>
                                  <p:endCondLst>
                                    <p:cond evt="begin" delay="0">
                                      <p:tn val="16"/>
                                    </p:cond>
                                  </p:end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32" presetClass="emph" presetSubtype="0" fill="hold" nodeType="clickEffect">
                                  <p:stCondLst>
                                    <p:cond delay="0"/>
                                  </p:stCondLst>
                                  <p:childTnLst>
                                    <p:animRot by="120000">
                                      <p:cBhvr>
                                        <p:cTn id="28" dur="100" fill="hold">
                                          <p:stCondLst>
                                            <p:cond delay="0"/>
                                          </p:stCondLst>
                                        </p:cTn>
                                        <p:tgtEl>
                                          <p:spTgt spid="2050"/>
                                        </p:tgtEl>
                                        <p:attrNameLst>
                                          <p:attrName>r</p:attrName>
                                        </p:attrNameLst>
                                      </p:cBhvr>
                                    </p:animRot>
                                    <p:animRot by="-240000">
                                      <p:cBhvr>
                                        <p:cTn id="29" dur="200" fill="hold">
                                          <p:stCondLst>
                                            <p:cond delay="200"/>
                                          </p:stCondLst>
                                        </p:cTn>
                                        <p:tgtEl>
                                          <p:spTgt spid="2050"/>
                                        </p:tgtEl>
                                        <p:attrNameLst>
                                          <p:attrName>r</p:attrName>
                                        </p:attrNameLst>
                                      </p:cBhvr>
                                    </p:animRot>
                                    <p:animRot by="240000">
                                      <p:cBhvr>
                                        <p:cTn id="30" dur="200" fill="hold">
                                          <p:stCondLst>
                                            <p:cond delay="400"/>
                                          </p:stCondLst>
                                        </p:cTn>
                                        <p:tgtEl>
                                          <p:spTgt spid="2050"/>
                                        </p:tgtEl>
                                        <p:attrNameLst>
                                          <p:attrName>r</p:attrName>
                                        </p:attrNameLst>
                                      </p:cBhvr>
                                    </p:animRot>
                                    <p:animRot by="-240000">
                                      <p:cBhvr>
                                        <p:cTn id="31" dur="200" fill="hold">
                                          <p:stCondLst>
                                            <p:cond delay="600"/>
                                          </p:stCondLst>
                                        </p:cTn>
                                        <p:tgtEl>
                                          <p:spTgt spid="2050"/>
                                        </p:tgtEl>
                                        <p:attrNameLst>
                                          <p:attrName>r</p:attrName>
                                        </p:attrNameLst>
                                      </p:cBhvr>
                                    </p:animRot>
                                    <p:animRot by="120000">
                                      <p:cBhvr>
                                        <p:cTn id="32" dur="200" fill="hold">
                                          <p:stCondLst>
                                            <p:cond delay="800"/>
                                          </p:stCondLst>
                                        </p:cTn>
                                        <p:tgtEl>
                                          <p:spTgt spid="2050"/>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6" presetClass="exit" presetSubtype="32" fill="hold" nodeType="clickEffect">
                                  <p:stCondLst>
                                    <p:cond delay="0"/>
                                  </p:stCondLst>
                                  <p:childTnLst>
                                    <p:animEffect transition="out" filter="circle(out)">
                                      <p:cBhvr>
                                        <p:cTn id="36" dur="2000"/>
                                        <p:tgtEl>
                                          <p:spTgt spid="2050"/>
                                        </p:tgtEl>
                                      </p:cBhvr>
                                    </p:animEffect>
                                    <p:set>
                                      <p:cBhvr>
                                        <p:cTn id="37" dur="1" fill="hold">
                                          <p:stCondLst>
                                            <p:cond delay="1999"/>
                                          </p:stCondLst>
                                        </p:cTn>
                                        <p:tgtEl>
                                          <p:spTgt spid="20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eaLnBrk="1" hangingPunct="1"/>
            <a:r>
              <a:rPr lang="fr-FR" smtClean="0"/>
              <a:t>Les vieillissements</a:t>
            </a:r>
          </a:p>
        </p:txBody>
      </p:sp>
      <p:sp>
        <p:nvSpPr>
          <p:cNvPr id="3" name="Espace réservé du contenu 2"/>
          <p:cNvSpPr>
            <a:spLocks noGrp="1"/>
          </p:cNvSpPr>
          <p:nvPr>
            <p:ph sz="quarter" idx="13"/>
          </p:nvPr>
        </p:nvSpPr>
        <p:spPr>
          <a:xfrm>
            <a:off x="1042988" y="2312988"/>
            <a:ext cx="3419475" cy="3494087"/>
          </a:xfrm>
        </p:spPr>
        <p:txBody>
          <a:bodyPr/>
          <a:lstStyle/>
          <a:p>
            <a:pPr eaLnBrk="1" hangingPunct="1"/>
            <a:r>
              <a:rPr lang="fr-FR" smtClean="0"/>
              <a:t>Le vieillissement réussi </a:t>
            </a:r>
          </a:p>
          <a:p>
            <a:pPr eaLnBrk="1" hangingPunct="1"/>
            <a:r>
              <a:rPr lang="fr-FR" smtClean="0"/>
              <a:t>Le vieillissement usuel </a:t>
            </a:r>
          </a:p>
          <a:p>
            <a:pPr eaLnBrk="1" hangingPunct="1"/>
            <a:r>
              <a:rPr lang="fr-FR" smtClean="0"/>
              <a:t>Le vieillissement avec pathologie complexe et ou handicap</a:t>
            </a:r>
          </a:p>
        </p:txBody>
      </p:sp>
      <p:sp>
        <p:nvSpPr>
          <p:cNvPr id="4" name="Espace réservé du contenu 3"/>
          <p:cNvSpPr>
            <a:spLocks noGrp="1"/>
          </p:cNvSpPr>
          <p:nvPr>
            <p:ph sz="quarter" idx="14"/>
          </p:nvPr>
        </p:nvSpPr>
        <p:spPr>
          <a:xfrm>
            <a:off x="4645025" y="2312988"/>
            <a:ext cx="3419475" cy="3494087"/>
          </a:xfrm>
        </p:spPr>
        <p:txBody>
          <a:bodyPr rtlCol="0">
            <a:normAutofit lnSpcReduction="10000"/>
          </a:bodyPr>
          <a:lstStyle/>
          <a:p>
            <a:pPr indent="-274320" eaLnBrk="1" fontAlgn="auto" hangingPunct="1">
              <a:spcAft>
                <a:spcPts val="0"/>
              </a:spcAft>
              <a:defRPr/>
            </a:pPr>
            <a:r>
              <a:rPr lang="fr-FR" dirty="0" smtClean="0"/>
              <a:t>Avec l’âge </a:t>
            </a:r>
          </a:p>
          <a:p>
            <a:pPr marL="640080" lvl="1" indent="-274320" eaLnBrk="1" fontAlgn="auto" hangingPunct="1">
              <a:spcAft>
                <a:spcPts val="0"/>
              </a:spcAft>
              <a:defRPr/>
            </a:pPr>
            <a:r>
              <a:rPr lang="fr-FR" dirty="0" smtClean="0"/>
              <a:t>Augmentation des maladies(3 à 5)</a:t>
            </a:r>
          </a:p>
          <a:p>
            <a:pPr marL="640080" lvl="1" indent="-274320" eaLnBrk="1" fontAlgn="auto" hangingPunct="1">
              <a:spcAft>
                <a:spcPts val="0"/>
              </a:spcAft>
              <a:defRPr/>
            </a:pPr>
            <a:r>
              <a:rPr lang="fr-FR" dirty="0" err="1" smtClean="0"/>
              <a:t>Polymédication</a:t>
            </a:r>
            <a:r>
              <a:rPr lang="fr-FR" dirty="0" smtClean="0"/>
              <a:t>: ordo&gt;7,5 </a:t>
            </a:r>
            <a:r>
              <a:rPr lang="fr-FR" dirty="0" err="1" smtClean="0"/>
              <a:t>ttt</a:t>
            </a:r>
            <a:endParaRPr lang="fr-FR" dirty="0" smtClean="0"/>
          </a:p>
          <a:p>
            <a:pPr marL="640080" lvl="1" indent="-274320" eaLnBrk="1" fontAlgn="auto" hangingPunct="1">
              <a:spcAft>
                <a:spcPts val="0"/>
              </a:spcAft>
              <a:defRPr/>
            </a:pPr>
            <a:r>
              <a:rPr lang="fr-FR" dirty="0" smtClean="0"/>
              <a:t>Dénutrition </a:t>
            </a:r>
          </a:p>
          <a:p>
            <a:pPr marL="640080" lvl="1" indent="-274320" eaLnBrk="1" fontAlgn="auto" hangingPunct="1">
              <a:spcAft>
                <a:spcPts val="0"/>
              </a:spcAft>
              <a:defRPr/>
            </a:pPr>
            <a:r>
              <a:rPr lang="fr-FR" dirty="0" smtClean="0"/>
              <a:t>Intrication fréquente du médical et du social</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re 1"/>
          <p:cNvSpPr>
            <a:spLocks noGrp="1"/>
          </p:cNvSpPr>
          <p:nvPr>
            <p:ph type="title"/>
          </p:nvPr>
        </p:nvSpPr>
        <p:spPr/>
        <p:txBody>
          <a:bodyPr/>
          <a:lstStyle/>
          <a:p>
            <a:pPr eaLnBrk="1" hangingPunct="1"/>
            <a:endParaRPr lang="fr-FR" smtClean="0"/>
          </a:p>
        </p:txBody>
      </p:sp>
      <p:sp>
        <p:nvSpPr>
          <p:cNvPr id="3" name="Espace réservé du contenu 2"/>
          <p:cNvSpPr>
            <a:spLocks noGrp="1"/>
          </p:cNvSpPr>
          <p:nvPr>
            <p:ph idx="1"/>
          </p:nvPr>
        </p:nvSpPr>
        <p:spPr/>
        <p:txBody>
          <a:bodyPr rtlCol="0">
            <a:normAutofit fontScale="92500" lnSpcReduction="10000"/>
          </a:bodyPr>
          <a:lstStyle/>
          <a:p>
            <a:pPr indent="-274320" eaLnBrk="1" fontAlgn="auto" hangingPunct="1">
              <a:spcAft>
                <a:spcPts val="0"/>
              </a:spcAft>
              <a:defRPr/>
            </a:pPr>
            <a:r>
              <a:rPr lang="fr-MC" dirty="0"/>
              <a:t>La gériatrie est la prise en charge de patients de plus de 65 ans qui présentent plusieurs pathologies </a:t>
            </a:r>
            <a:r>
              <a:rPr lang="fr-MC" dirty="0" smtClean="0"/>
              <a:t>, </a:t>
            </a:r>
            <a:r>
              <a:rPr lang="fr-MC" dirty="0"/>
              <a:t/>
            </a:r>
            <a:br>
              <a:rPr lang="fr-MC" dirty="0"/>
            </a:br>
            <a:r>
              <a:rPr lang="fr-MC" dirty="0"/>
              <a:t>Généralement les patients </a:t>
            </a:r>
            <a:r>
              <a:rPr lang="fr-MC" dirty="0" smtClean="0"/>
              <a:t>sont </a:t>
            </a:r>
            <a:r>
              <a:rPr lang="fr-MC" dirty="0"/>
              <a:t>dans un état de dépendance ou sont en tous cas moins autonomes que par le passé.</a:t>
            </a:r>
            <a:br>
              <a:rPr lang="fr-MC" dirty="0"/>
            </a:br>
            <a:r>
              <a:rPr lang="fr-MC" dirty="0"/>
              <a:t/>
            </a:r>
            <a:br>
              <a:rPr lang="fr-MC" dirty="0"/>
            </a:br>
            <a:r>
              <a:rPr lang="fr-MC" dirty="0"/>
              <a:t>La gériatrie est une approche globale du patient, prenant donc en compte le patient dans son entièreté. </a:t>
            </a:r>
            <a:br>
              <a:rPr lang="fr-MC" dirty="0"/>
            </a:br>
            <a:endParaRPr lang="fr-F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pPr eaLnBrk="1" hangingPunct="1"/>
            <a:r>
              <a:rPr lang="fr-FR" smtClean="0"/>
              <a:t>Évaluation externe</a:t>
            </a:r>
          </a:p>
        </p:txBody>
      </p:sp>
      <p:sp>
        <p:nvSpPr>
          <p:cNvPr id="5" name="Espace réservé du texte 4"/>
          <p:cNvSpPr>
            <a:spLocks noGrp="1"/>
          </p:cNvSpPr>
          <p:nvPr>
            <p:ph type="body" idx="1"/>
          </p:nvPr>
        </p:nvSpPr>
        <p:spPr>
          <a:xfrm>
            <a:off x="1412875" y="2316163"/>
            <a:ext cx="3055938" cy="639762"/>
          </a:xfrm>
        </p:spPr>
        <p:txBody>
          <a:bodyPr rtlCol="0">
            <a:normAutofit fontScale="92500" lnSpcReduction="20000"/>
          </a:bodyPr>
          <a:lstStyle/>
          <a:p>
            <a:pPr eaLnBrk="1" fontAlgn="auto" hangingPunct="1">
              <a:spcAft>
                <a:spcPts val="0"/>
              </a:spcAft>
              <a:defRPr/>
            </a:pPr>
            <a:r>
              <a:rPr lang="fr-FR" dirty="0" smtClean="0"/>
              <a:t>Consultation de gériatrie</a:t>
            </a:r>
            <a:endParaRPr lang="fr-FR" dirty="0"/>
          </a:p>
        </p:txBody>
      </p:sp>
      <p:sp>
        <p:nvSpPr>
          <p:cNvPr id="6" name="Espace réservé du contenu 5"/>
          <p:cNvSpPr>
            <a:spLocks noGrp="1"/>
          </p:cNvSpPr>
          <p:nvPr>
            <p:ph sz="half" idx="2"/>
          </p:nvPr>
        </p:nvSpPr>
        <p:spPr>
          <a:xfrm>
            <a:off x="1041400" y="2974975"/>
            <a:ext cx="3419475" cy="2835275"/>
          </a:xfrm>
        </p:spPr>
        <p:txBody>
          <a:bodyPr rtlCol="0">
            <a:normAutofit fontScale="62500" lnSpcReduction="20000"/>
          </a:bodyPr>
          <a:lstStyle/>
          <a:p>
            <a:pPr indent="-274320" eaLnBrk="1" fontAlgn="auto" hangingPunct="1">
              <a:spcAft>
                <a:spcPts val="0"/>
              </a:spcAft>
              <a:defRPr/>
            </a:pPr>
            <a:r>
              <a:rPr lang="fr-FR" dirty="0" smtClean="0"/>
              <a:t>Age &gt; 65 ans</a:t>
            </a:r>
          </a:p>
          <a:p>
            <a:pPr indent="-274320" eaLnBrk="1" fontAlgn="auto" hangingPunct="1">
              <a:spcAft>
                <a:spcPts val="0"/>
              </a:spcAft>
              <a:defRPr/>
            </a:pPr>
            <a:r>
              <a:rPr lang="fr-FR" dirty="0" smtClean="0"/>
              <a:t>Toutes pathologies</a:t>
            </a:r>
          </a:p>
          <a:p>
            <a:pPr indent="-274320" eaLnBrk="1" fontAlgn="auto" hangingPunct="1">
              <a:spcAft>
                <a:spcPts val="0"/>
              </a:spcAft>
              <a:defRPr/>
            </a:pPr>
            <a:r>
              <a:rPr lang="fr-FR" dirty="0" smtClean="0"/>
              <a:t>Avis spécialisé</a:t>
            </a:r>
          </a:p>
          <a:p>
            <a:pPr indent="-274320" eaLnBrk="1" fontAlgn="auto" hangingPunct="1">
              <a:spcAft>
                <a:spcPts val="0"/>
              </a:spcAft>
              <a:defRPr/>
            </a:pPr>
            <a:r>
              <a:rPr lang="fr-FR" dirty="0" smtClean="0"/>
              <a:t>Équipe médicale et paramédicale pluridisciplinaire</a:t>
            </a:r>
          </a:p>
          <a:p>
            <a:pPr indent="-274320" eaLnBrk="1" fontAlgn="auto" hangingPunct="1">
              <a:spcAft>
                <a:spcPts val="0"/>
              </a:spcAft>
              <a:defRPr/>
            </a:pPr>
            <a:r>
              <a:rPr lang="fr-FR" dirty="0" smtClean="0">
                <a:solidFill>
                  <a:srgbClr val="FF0000"/>
                </a:solidFill>
              </a:rPr>
              <a:t>Notion d’hôpital de jour</a:t>
            </a:r>
          </a:p>
          <a:p>
            <a:pPr indent="-274320" eaLnBrk="1" fontAlgn="auto" hangingPunct="1">
              <a:spcAft>
                <a:spcPts val="0"/>
              </a:spcAft>
              <a:defRPr/>
            </a:pPr>
            <a:r>
              <a:rPr lang="fr-FR" dirty="0" smtClean="0">
                <a:solidFill>
                  <a:srgbClr val="FF0000"/>
                </a:solidFill>
              </a:rPr>
              <a:t>Notion de court séjour gériatrique</a:t>
            </a:r>
          </a:p>
          <a:p>
            <a:pPr indent="-274320" eaLnBrk="1" fontAlgn="auto" hangingPunct="1">
              <a:spcAft>
                <a:spcPts val="0"/>
              </a:spcAft>
              <a:defRPr/>
            </a:pPr>
            <a:r>
              <a:rPr lang="fr-FR" dirty="0" smtClean="0">
                <a:solidFill>
                  <a:srgbClr val="FF0000"/>
                </a:solidFill>
              </a:rPr>
              <a:t>EMIG…</a:t>
            </a:r>
          </a:p>
          <a:p>
            <a:pPr indent="-274320" eaLnBrk="1" fontAlgn="auto" hangingPunct="1">
              <a:spcAft>
                <a:spcPts val="0"/>
              </a:spcAft>
              <a:defRPr/>
            </a:pPr>
            <a:r>
              <a:rPr lang="fr-FR" dirty="0" smtClean="0">
                <a:solidFill>
                  <a:srgbClr val="00B050"/>
                </a:solidFill>
              </a:rPr>
              <a:t>Réseau gériatrique </a:t>
            </a:r>
          </a:p>
          <a:p>
            <a:pPr indent="-274320" eaLnBrk="1" fontAlgn="auto" hangingPunct="1">
              <a:spcAft>
                <a:spcPts val="0"/>
              </a:spcAft>
              <a:defRPr/>
            </a:pPr>
            <a:r>
              <a:rPr lang="fr-FR" dirty="0" smtClean="0">
                <a:solidFill>
                  <a:srgbClr val="00B050"/>
                </a:solidFill>
              </a:rPr>
              <a:t>filière</a:t>
            </a:r>
            <a:endParaRPr lang="fr-FR" dirty="0">
              <a:solidFill>
                <a:srgbClr val="00B050"/>
              </a:solidFill>
            </a:endParaRPr>
          </a:p>
        </p:txBody>
      </p:sp>
      <p:sp>
        <p:nvSpPr>
          <p:cNvPr id="7" name="Espace réservé du texte 6"/>
          <p:cNvSpPr>
            <a:spLocks noGrp="1"/>
          </p:cNvSpPr>
          <p:nvPr>
            <p:ph type="body" sz="quarter" idx="3"/>
          </p:nvPr>
        </p:nvSpPr>
        <p:spPr>
          <a:xfrm>
            <a:off x="5011738" y="2316163"/>
            <a:ext cx="3055937" cy="639762"/>
          </a:xfrm>
        </p:spPr>
        <p:txBody>
          <a:bodyPr rtlCol="0">
            <a:normAutofit fontScale="92500" lnSpcReduction="20000"/>
          </a:bodyPr>
          <a:lstStyle/>
          <a:p>
            <a:pPr eaLnBrk="1" fontAlgn="auto" hangingPunct="1">
              <a:spcAft>
                <a:spcPts val="0"/>
              </a:spcAft>
              <a:defRPr/>
            </a:pPr>
            <a:r>
              <a:rPr lang="fr-FR" dirty="0" smtClean="0"/>
              <a:t>Consultation mémoire</a:t>
            </a:r>
            <a:endParaRPr lang="fr-FR" dirty="0"/>
          </a:p>
        </p:txBody>
      </p:sp>
      <p:sp>
        <p:nvSpPr>
          <p:cNvPr id="8" name="Espace réservé du contenu 7"/>
          <p:cNvSpPr>
            <a:spLocks noGrp="1"/>
          </p:cNvSpPr>
          <p:nvPr>
            <p:ph sz="quarter" idx="4"/>
          </p:nvPr>
        </p:nvSpPr>
        <p:spPr>
          <a:xfrm>
            <a:off x="4645025" y="2974975"/>
            <a:ext cx="3419475" cy="2835275"/>
          </a:xfrm>
        </p:spPr>
        <p:txBody>
          <a:bodyPr rtlCol="0">
            <a:normAutofit fontScale="85000" lnSpcReduction="20000"/>
          </a:bodyPr>
          <a:lstStyle/>
          <a:p>
            <a:pPr indent="-274320" eaLnBrk="1" fontAlgn="auto" hangingPunct="1">
              <a:spcAft>
                <a:spcPts val="0"/>
              </a:spcAft>
              <a:defRPr/>
            </a:pPr>
            <a:r>
              <a:rPr lang="fr-FR" dirty="0" smtClean="0"/>
              <a:t>Age  tout âge</a:t>
            </a:r>
          </a:p>
          <a:p>
            <a:pPr indent="-274320" eaLnBrk="1" fontAlgn="auto" hangingPunct="1">
              <a:spcAft>
                <a:spcPts val="0"/>
              </a:spcAft>
              <a:defRPr/>
            </a:pPr>
            <a:r>
              <a:rPr lang="fr-FR" dirty="0" smtClean="0"/>
              <a:t>« démence »</a:t>
            </a:r>
          </a:p>
          <a:p>
            <a:pPr indent="-274320" eaLnBrk="1" fontAlgn="auto" hangingPunct="1">
              <a:spcAft>
                <a:spcPts val="0"/>
              </a:spcAft>
              <a:defRPr/>
            </a:pPr>
            <a:r>
              <a:rPr lang="fr-FR" dirty="0" smtClean="0"/>
              <a:t>Avis spécialisé</a:t>
            </a:r>
          </a:p>
          <a:p>
            <a:pPr indent="-274320" eaLnBrk="1" fontAlgn="auto" hangingPunct="1">
              <a:spcAft>
                <a:spcPts val="0"/>
              </a:spcAft>
              <a:defRPr/>
            </a:pPr>
            <a:r>
              <a:rPr lang="fr-FR" dirty="0" smtClean="0"/>
              <a:t>Équipe pluridisciplinaire</a:t>
            </a:r>
          </a:p>
          <a:p>
            <a:pPr indent="-274320" eaLnBrk="1" fontAlgn="auto" hangingPunct="1">
              <a:spcAft>
                <a:spcPts val="0"/>
              </a:spcAft>
              <a:defRPr/>
            </a:pPr>
            <a:r>
              <a:rPr lang="fr-FR" dirty="0" smtClean="0">
                <a:solidFill>
                  <a:srgbClr val="FF0000"/>
                </a:solidFill>
              </a:rPr>
              <a:t>Labellisation de la consultation mémoire</a:t>
            </a:r>
          </a:p>
          <a:p>
            <a:pPr indent="-274320" eaLnBrk="1" fontAlgn="auto" hangingPunct="1">
              <a:spcAft>
                <a:spcPts val="0"/>
              </a:spcAft>
              <a:defRPr/>
            </a:pPr>
            <a:r>
              <a:rPr lang="fr-FR" dirty="0" smtClean="0">
                <a:solidFill>
                  <a:srgbClr val="FF0000"/>
                </a:solidFill>
              </a:rPr>
              <a:t>Notion d’ESAD</a:t>
            </a:r>
          </a:p>
          <a:p>
            <a:pPr indent="-274320" eaLnBrk="1" fontAlgn="auto" hangingPunct="1">
              <a:spcAft>
                <a:spcPts val="0"/>
              </a:spcAft>
              <a:defRPr/>
            </a:pPr>
            <a:r>
              <a:rPr lang="fr-FR" dirty="0" smtClean="0">
                <a:solidFill>
                  <a:srgbClr val="FF0000"/>
                </a:solidFill>
              </a:rPr>
              <a:t>Notion d’accueil de jour</a:t>
            </a:r>
            <a:endParaRPr lang="fr-FR"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6" grpId="0" build="p"/>
      <p:bldP spid="7" grpId="0" build="p"/>
      <p:bldP spid="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950" y="333375"/>
            <a:ext cx="9982200" cy="1092200"/>
          </a:xfrm>
        </p:spPr>
        <p:txBody>
          <a:bodyPr/>
          <a:lstStyle/>
          <a:p>
            <a:pPr eaLnBrk="1" hangingPunct="1"/>
            <a:r>
              <a:rPr lang="fr-FR" smtClean="0">
                <a:solidFill>
                  <a:srgbClr val="FF0000"/>
                </a:solidFill>
              </a:rPr>
              <a:t>	Hôpital de jour  (à venir)</a:t>
            </a:r>
          </a:p>
        </p:txBody>
      </p:sp>
      <p:sp>
        <p:nvSpPr>
          <p:cNvPr id="4" name="Espace réservé du contenu 3"/>
          <p:cNvSpPr>
            <a:spLocks noGrp="1"/>
          </p:cNvSpPr>
          <p:nvPr>
            <p:ph sz="half" idx="4294967295"/>
          </p:nvPr>
        </p:nvSpPr>
        <p:spPr>
          <a:xfrm>
            <a:off x="1619250" y="1341438"/>
            <a:ext cx="5048250" cy="4641850"/>
          </a:xfrm>
        </p:spPr>
        <p:txBody>
          <a:bodyPr rtlCol="0">
            <a:noAutofit/>
          </a:bodyPr>
          <a:lstStyle/>
          <a:p>
            <a:pPr lvl="2" eaLnBrk="1" fontAlgn="auto" hangingPunct="1">
              <a:spcAft>
                <a:spcPts val="0"/>
              </a:spcAft>
              <a:defRPr/>
            </a:pPr>
            <a:r>
              <a:rPr lang="fr-FR" sz="1400" dirty="0" smtClean="0"/>
              <a:t>nouvelle offre de soins qui permet une hospitalisation d’une journée</a:t>
            </a:r>
          </a:p>
          <a:p>
            <a:pPr marL="1124712" lvl="3" eaLnBrk="1" fontAlgn="auto" hangingPunct="1">
              <a:spcAft>
                <a:spcPts val="0"/>
              </a:spcAft>
              <a:defRPr/>
            </a:pPr>
            <a:r>
              <a:rPr lang="fr-FR" sz="1400" dirty="0" smtClean="0"/>
              <a:t> avec des possibilités de réalisation d’examens </a:t>
            </a:r>
            <a:r>
              <a:rPr lang="fr-FR" sz="1400" dirty="0" err="1" smtClean="0"/>
              <a:t>paracliniques</a:t>
            </a:r>
            <a:endParaRPr lang="fr-FR" sz="1400" dirty="0" smtClean="0"/>
          </a:p>
          <a:p>
            <a:pPr marL="1124712" lvl="3" eaLnBrk="1" fontAlgn="auto" hangingPunct="1">
              <a:spcAft>
                <a:spcPts val="0"/>
              </a:spcAft>
              <a:defRPr/>
            </a:pPr>
            <a:r>
              <a:rPr lang="fr-FR" sz="1400" dirty="0" smtClean="0"/>
              <a:t>  l’accès à des compétences multiples en un même lieu et un même moment.</a:t>
            </a:r>
          </a:p>
          <a:p>
            <a:pPr indent="-274320" eaLnBrk="1" fontAlgn="auto" hangingPunct="1">
              <a:spcAft>
                <a:spcPts val="0"/>
              </a:spcAft>
              <a:defRPr/>
            </a:pPr>
            <a:r>
              <a:rPr lang="fr-FR" sz="1800" dirty="0" smtClean="0"/>
              <a:t> Il permet une approche complète 	globale médicale, </a:t>
            </a:r>
          </a:p>
          <a:p>
            <a:pPr marL="0" indent="0" eaLnBrk="1" fontAlgn="auto" hangingPunct="1">
              <a:spcAft>
                <a:spcPts val="0"/>
              </a:spcAft>
              <a:buFont typeface="Wingdings 2" pitchFamily="18" charset="2"/>
              <a:buNone/>
              <a:defRPr/>
            </a:pPr>
            <a:r>
              <a:rPr lang="fr-FR" sz="1800" dirty="0" smtClean="0"/>
              <a:t>	Psychologique</a:t>
            </a:r>
          </a:p>
          <a:p>
            <a:pPr marL="0" indent="0" eaLnBrk="1" fontAlgn="auto" hangingPunct="1">
              <a:spcAft>
                <a:spcPts val="0"/>
              </a:spcAft>
              <a:buFont typeface="Wingdings 2" pitchFamily="18" charset="2"/>
              <a:buNone/>
              <a:defRPr/>
            </a:pPr>
            <a:r>
              <a:rPr lang="fr-FR" sz="1800" dirty="0" smtClean="0"/>
              <a:t>	sociale </a:t>
            </a:r>
          </a:p>
          <a:p>
            <a:pPr marL="0" indent="0" eaLnBrk="1" fontAlgn="auto" hangingPunct="1">
              <a:spcAft>
                <a:spcPts val="0"/>
              </a:spcAft>
              <a:buFont typeface="Wingdings 2" pitchFamily="18" charset="2"/>
              <a:buNone/>
              <a:defRPr/>
            </a:pPr>
            <a:r>
              <a:rPr lang="fr-FR" sz="1800" dirty="0" smtClean="0"/>
              <a:t>tout en limitant la durée d’hospitalisation.</a:t>
            </a:r>
          </a:p>
          <a:p>
            <a:pPr indent="-274320" eaLnBrk="1" fontAlgn="auto" hangingPunct="1">
              <a:spcAft>
                <a:spcPts val="0"/>
              </a:spcAft>
              <a:defRPr/>
            </a:pPr>
            <a:r>
              <a:rPr lang="fr-FR" sz="1800" dirty="0" smtClean="0"/>
              <a:t>d’apporter un soutien aux aidants </a:t>
            </a:r>
          </a:p>
          <a:p>
            <a:pPr indent="-274320" eaLnBrk="1" fontAlgn="auto" hangingPunct="1">
              <a:spcAft>
                <a:spcPts val="0"/>
              </a:spcAft>
              <a:defRPr/>
            </a:pPr>
            <a:r>
              <a:rPr lang="fr-FR" sz="1800" dirty="0" smtClean="0"/>
              <a:t> porter un regard nouveau des patients sur l’hospitalisation d’une journée du matin au soir</a:t>
            </a:r>
          </a:p>
          <a:p>
            <a:pPr indent="-274320" eaLnBrk="1" fontAlgn="auto" hangingPunct="1">
              <a:spcAft>
                <a:spcPts val="0"/>
              </a:spcAft>
              <a:defRPr/>
            </a:pPr>
            <a:endParaRPr lang="fr-FR"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fontScale="90000"/>
          </a:bodyPr>
          <a:lstStyle/>
          <a:p>
            <a:pPr eaLnBrk="1" fontAlgn="auto" hangingPunct="1">
              <a:spcAft>
                <a:spcPts val="0"/>
              </a:spcAft>
              <a:defRPr/>
            </a:pPr>
            <a:r>
              <a:rPr lang="fr-FR" dirty="0" smtClean="0">
                <a:solidFill>
                  <a:srgbClr val="FF0000"/>
                </a:solidFill>
              </a:rPr>
              <a:t>Court séjour gériatrique (</a:t>
            </a:r>
            <a:r>
              <a:rPr lang="fr-FR" dirty="0">
                <a:solidFill>
                  <a:srgbClr val="FF0000"/>
                </a:solidFill>
              </a:rPr>
              <a:t>à</a:t>
            </a:r>
            <a:r>
              <a:rPr lang="fr-FR" dirty="0" smtClean="0">
                <a:solidFill>
                  <a:srgbClr val="FF0000"/>
                </a:solidFill>
              </a:rPr>
              <a:t> venir</a:t>
            </a:r>
            <a:r>
              <a:rPr lang="fr-FR" dirty="0" smtClean="0"/>
              <a:t/>
            </a:r>
            <a:br>
              <a:rPr lang="fr-FR" dirty="0" smtClean="0"/>
            </a:br>
            <a:endParaRPr lang="fr-FR" dirty="0"/>
          </a:p>
        </p:txBody>
      </p:sp>
      <p:sp>
        <p:nvSpPr>
          <p:cNvPr id="3" name="Espace réservé du contenu 2"/>
          <p:cNvSpPr>
            <a:spLocks noGrp="1"/>
          </p:cNvSpPr>
          <p:nvPr>
            <p:ph idx="1"/>
          </p:nvPr>
        </p:nvSpPr>
        <p:spPr/>
        <p:txBody>
          <a:bodyPr rtlCol="0">
            <a:normAutofit fontScale="47500" lnSpcReduction="20000"/>
          </a:bodyPr>
          <a:lstStyle/>
          <a:p>
            <a:pPr indent="-274320" eaLnBrk="1" fontAlgn="auto" hangingPunct="1">
              <a:spcAft>
                <a:spcPts val="0"/>
              </a:spcAft>
              <a:defRPr/>
            </a:pPr>
            <a:r>
              <a:rPr lang="fr-FR" dirty="0" smtClean="0"/>
              <a:t>L’Unité de Court Séjour Gériatrique constitue un maillon indispensable de </a:t>
            </a:r>
            <a:r>
              <a:rPr lang="fr-FR" dirty="0" smtClean="0">
                <a:solidFill>
                  <a:srgbClr val="00B050"/>
                </a:solidFill>
              </a:rPr>
              <a:t>la filière gériatrique intra-hospitalière </a:t>
            </a:r>
            <a:r>
              <a:rPr lang="fr-FR" dirty="0" smtClean="0"/>
              <a:t>notamment pour les personnes âgées fragiles ayant eu recours aux Urgences. </a:t>
            </a:r>
          </a:p>
          <a:p>
            <a:pPr indent="-274320" eaLnBrk="1" fontAlgn="auto" hangingPunct="1">
              <a:spcAft>
                <a:spcPts val="0"/>
              </a:spcAft>
              <a:defRPr/>
            </a:pPr>
            <a:r>
              <a:rPr lang="fr-FR" dirty="0" smtClean="0"/>
              <a:t>En particulier, il a une vocation d’y soigner les malades âgés </a:t>
            </a:r>
            <a:r>
              <a:rPr lang="fr-FR" dirty="0" err="1" smtClean="0"/>
              <a:t>polypathologiques</a:t>
            </a:r>
            <a:r>
              <a:rPr lang="fr-FR" dirty="0" smtClean="0"/>
              <a:t>  à haut risque de dépendance physique, psychique ou sociale.</a:t>
            </a:r>
          </a:p>
          <a:p>
            <a:pPr indent="-274320" eaLnBrk="1" fontAlgn="auto" hangingPunct="1">
              <a:spcAft>
                <a:spcPts val="0"/>
              </a:spcAft>
              <a:defRPr/>
            </a:pPr>
            <a:r>
              <a:rPr lang="fr-FR" dirty="0" smtClean="0"/>
              <a:t> </a:t>
            </a:r>
          </a:p>
          <a:p>
            <a:pPr indent="-274320" eaLnBrk="1" fontAlgn="auto" hangingPunct="1">
              <a:spcAft>
                <a:spcPts val="0"/>
              </a:spcAft>
              <a:defRPr/>
            </a:pPr>
            <a:r>
              <a:rPr lang="fr-FR" dirty="0" smtClean="0"/>
              <a:t>L’Unité de Court Séjour Gériatrique accueille généralement les patients âgés de plus de 70 ans. </a:t>
            </a:r>
          </a:p>
          <a:p>
            <a:pPr indent="-274320" eaLnBrk="1" fontAlgn="auto" hangingPunct="1">
              <a:spcAft>
                <a:spcPts val="0"/>
              </a:spcAft>
              <a:defRPr/>
            </a:pPr>
            <a:endParaRPr lang="fr-FR" dirty="0" smtClean="0"/>
          </a:p>
          <a:p>
            <a:pPr indent="-274320" eaLnBrk="1" fontAlgn="auto" hangingPunct="1">
              <a:spcAft>
                <a:spcPts val="0"/>
              </a:spcAft>
              <a:defRPr/>
            </a:pPr>
            <a:r>
              <a:rPr lang="fr-FR" dirty="0" smtClean="0"/>
              <a:t>L’équipe est composée d’infirmiers – d’aide soignants – de secrétaires – d’hôteliers </a:t>
            </a:r>
          </a:p>
          <a:p>
            <a:pPr marL="0" indent="0" eaLnBrk="1" fontAlgn="auto" hangingPunct="1">
              <a:spcAft>
                <a:spcPts val="0"/>
              </a:spcAft>
              <a:buFont typeface="Wingdings 2" pitchFamily="18" charset="2"/>
              <a:buNone/>
              <a:defRPr/>
            </a:pPr>
            <a:r>
              <a:rPr lang="fr-FR" dirty="0" smtClean="0"/>
              <a:t>Interviennent également une kinésithérapeute – une ergothérapeute – une assistante sociale-  une diététicienne et une neuropsychologue.</a:t>
            </a:r>
          </a:p>
          <a:p>
            <a:pPr indent="-274320" eaLnBrk="1" fontAlgn="auto" hangingPunct="1">
              <a:spcAft>
                <a:spcPts val="0"/>
              </a:spcAft>
              <a:defRPr/>
            </a:pPr>
            <a:endParaRPr lang="fr-FR" dirty="0" smtClean="0"/>
          </a:p>
          <a:p>
            <a:pPr indent="-274320" eaLnBrk="1" fontAlgn="auto" hangingPunct="1">
              <a:spcAft>
                <a:spcPts val="0"/>
              </a:spcAft>
              <a:defRPr/>
            </a:pPr>
            <a:r>
              <a:rPr lang="fr-FR" dirty="0" smtClean="0"/>
              <a:t>Le court séjour gériatrique (10 à 15lits) a pour objectif l'accueil pour raisons médico-psycho-sociales des malades </a:t>
            </a:r>
            <a:r>
              <a:rPr lang="fr-FR" dirty="0" err="1" smtClean="0"/>
              <a:t>polypathologiques</a:t>
            </a:r>
            <a:r>
              <a:rPr lang="fr-FR" dirty="0" smtClean="0"/>
              <a:t> en perte d'autonomie ou en situation de crise pour un séjour de courte durée (9 jours en moyenne).</a:t>
            </a:r>
          </a:p>
          <a:p>
            <a:pPr marL="0" indent="0" eaLnBrk="1" fontAlgn="auto" hangingPunct="1">
              <a:spcAft>
                <a:spcPts val="0"/>
              </a:spcAft>
              <a:buFont typeface="Wingdings 2" pitchFamily="18" charset="2"/>
              <a:buNone/>
              <a:defRPr/>
            </a:pPr>
            <a:r>
              <a:rPr lang="fr-FR" dirty="0"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4803</TotalTime>
  <Words>1495</Words>
  <Application>Microsoft Office PowerPoint</Application>
  <PresentationFormat>Affichage à l'écran (4:3)</PresentationFormat>
  <Paragraphs>246</Paragraphs>
  <Slides>27</Slides>
  <Notes>9</Notes>
  <HiddenSlides>0</HiddenSlides>
  <MMClips>0</MMClips>
  <ScaleCrop>false</ScaleCrop>
  <HeadingPairs>
    <vt:vector size="6" baseType="variant">
      <vt:variant>
        <vt:lpstr>Polices utilisées</vt:lpstr>
      </vt:variant>
      <vt:variant>
        <vt:i4>5</vt:i4>
      </vt:variant>
      <vt:variant>
        <vt:lpstr>Modèle de conception</vt:lpstr>
      </vt:variant>
      <vt:variant>
        <vt:i4>4</vt:i4>
      </vt:variant>
      <vt:variant>
        <vt:lpstr>Titres des diapositives</vt:lpstr>
      </vt:variant>
      <vt:variant>
        <vt:i4>27</vt:i4>
      </vt:variant>
    </vt:vector>
  </HeadingPairs>
  <TitlesOfParts>
    <vt:vector size="36" baseType="lpstr">
      <vt:lpstr>Arial</vt:lpstr>
      <vt:lpstr>Century Gothic</vt:lpstr>
      <vt:lpstr>Wingdings 2</vt:lpstr>
      <vt:lpstr>Calibri</vt:lpstr>
      <vt:lpstr>Courier New</vt:lpstr>
      <vt:lpstr>Austin</vt:lpstr>
      <vt:lpstr>Austin</vt:lpstr>
      <vt:lpstr>Austin</vt:lpstr>
      <vt:lpstr>Austin</vt:lpstr>
      <vt:lpstr>Diapositive 1</vt:lpstr>
      <vt:lpstr>Geriatrie</vt:lpstr>
      <vt:lpstr>Vieillesse, vieillard et vieillissement?</vt:lpstr>
      <vt:lpstr>La personne âgée vulnérable</vt:lpstr>
      <vt:lpstr>Les vieillissements</vt:lpstr>
      <vt:lpstr>Diapositive 6</vt:lpstr>
      <vt:lpstr>Évaluation externe</vt:lpstr>
      <vt:lpstr> Hôpital de jour  (à venir)</vt:lpstr>
      <vt:lpstr>Court séjour gériatrique (à venir </vt:lpstr>
      <vt:lpstr>Fonctionnement (CSG)</vt:lpstr>
      <vt:lpstr>Missions et objectifs (CSG)</vt:lpstr>
      <vt:lpstr>Activités parallèles (CSG)</vt:lpstr>
      <vt:lpstr>Consultation mémoire (un peu de chiffres)</vt:lpstr>
      <vt:lpstr>Qu’est qu’on entend par démence?</vt:lpstr>
      <vt:lpstr>Les différents stades</vt:lpstr>
      <vt:lpstr>Diapositive 16</vt:lpstr>
      <vt:lpstr>Consult mémoire</vt:lpstr>
      <vt:lpstr>Les examens durant la consultations</vt:lpstr>
      <vt:lpstr>Les tests</vt:lpstr>
      <vt:lpstr>Les traitements</vt:lpstr>
      <vt:lpstr>Accueil de jour</vt:lpstr>
      <vt:lpstr>Suite accueil de jour</vt:lpstr>
      <vt:lpstr>ESAD équipe spécialisée Alzheimer à domicile</vt:lpstr>
      <vt:lpstr>Filière </vt:lpstr>
      <vt:lpstr>Diapositive 25</vt:lpstr>
      <vt:lpstr>Réseau</vt:lpstr>
      <vt:lpstr> En bref   place à la discussion      merci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Projet médical  présentation du O8/O6/12 EMSP Gériatrie  Hélène MASSE-BROGNIART</dc:title>
  <dc:creator>Helene BROGNIART</dc:creator>
  <cp:lastModifiedBy>dmorot</cp:lastModifiedBy>
  <cp:revision>43</cp:revision>
  <dcterms:created xsi:type="dcterms:W3CDTF">2012-06-08T03:08:48Z</dcterms:created>
  <dcterms:modified xsi:type="dcterms:W3CDTF">2013-08-26T07:24:24Z</dcterms:modified>
</cp:coreProperties>
</file>