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1" r:id="rId5"/>
    <p:sldId id="262" r:id="rId6"/>
    <p:sldId id="264" r:id="rId7"/>
    <p:sldId id="257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053" autoAdjust="0"/>
    <p:restoredTop sz="94660"/>
  </p:normalViewPr>
  <p:slideViewPr>
    <p:cSldViewPr>
      <p:cViewPr varScale="1">
        <p:scale>
          <a:sx n="98" d="100"/>
          <a:sy n="98" d="100"/>
        </p:scale>
        <p:origin x="-90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78D7D-96FF-4190-97FC-4A181CC23BFA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6A7CB-C74F-4921-B7A2-939B729BF5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05E01-5DA6-4295-A725-D4FA65B6BC57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B0886-9879-4F58-BD28-69F67D9516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F280D-8D43-422C-B2C4-EAB555749CD1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0F711-3D91-41FB-AB59-EF615115AC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12B72-59EF-4637-83D9-E5999597ACCF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AB4AD-E095-4203-B171-A71F12282D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C19B4-F8B2-43FD-BD27-1E69F7E77810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1C29-6C56-45A4-B616-D08097AF30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3D815-862F-4199-B3B4-2A77819D07A2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68A2C-A003-45A7-B51A-F148EBB605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B218-987C-4CE5-8B32-9A195A1266ED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0980A-9D88-488E-AABF-13DB664D72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960A8-8654-43B1-8E54-5DE0F4AEB046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BF2B8-FE70-4714-AE8D-51F57F7CE3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F62C1-1DBA-4477-9309-C087F724C169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3CBA-4ACE-485C-90D8-622D56B214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5F964-6371-41E3-94D6-E368FFDF8A3B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7F572-C110-4A77-B4C2-5E31D15914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16BD5-4374-4568-BBC6-7E57910CB9A4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57CD0-D717-4543-84D7-4CDF2026D1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3BFD0C-F23B-408E-9A6A-2FC37E9F73DD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C80665-90F9-46A1-BF85-063F26ABFE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Compte rendu d’hospitalisation et de biologie par internet</a:t>
            </a:r>
          </a:p>
        </p:txBody>
      </p:sp>
      <p:pic>
        <p:nvPicPr>
          <p:cNvPr id="13314" name="Imag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5888"/>
            <a:ext cx="15621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987675" y="4581525"/>
            <a:ext cx="331311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A.MASSOTTE - Informaticien</a:t>
            </a:r>
          </a:p>
          <a:p>
            <a:pPr algn="ctr">
              <a:spcBef>
                <a:spcPct val="50000"/>
              </a:spcBef>
            </a:pPr>
            <a:r>
              <a:rPr lang="fr-FR"/>
              <a:t>Dr GENDROT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Comptes-rendus de biologie</a:t>
            </a:r>
          </a:p>
        </p:txBody>
      </p:sp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Fonctionnalité identique pour les résultats de laboratoire</a:t>
            </a:r>
          </a:p>
          <a:p>
            <a:r>
              <a:rPr lang="fr-FR" smtClean="0"/>
              <a:t>En fonctionnement depuis début 2011</a:t>
            </a:r>
          </a:p>
          <a:p>
            <a:r>
              <a:rPr lang="fr-FR" smtClean="0"/>
              <a:t>Renseignements: 03 25 87 89 98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Avenir lien ville-hôpital</a:t>
            </a:r>
          </a:p>
        </p:txBody>
      </p:sp>
      <p:sp>
        <p:nvSpPr>
          <p:cNvPr id="2355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Développement du dossier médical informatisé de l’établissement : Cristalnet</a:t>
            </a:r>
          </a:p>
          <a:p>
            <a:r>
              <a:rPr lang="fr-FR" smtClean="0"/>
              <a:t>Portail internet  patients</a:t>
            </a:r>
          </a:p>
          <a:p>
            <a:r>
              <a:rPr lang="fr-FR" smtClean="0"/>
              <a:t>Portail internet médecins</a:t>
            </a:r>
          </a:p>
          <a:p>
            <a:r>
              <a:rPr lang="fr-FR" smtClean="0"/>
              <a:t>DMP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Questions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Mail : a.massotte@ch-langres.fr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Objectifs</a:t>
            </a:r>
          </a:p>
        </p:txBody>
      </p:sp>
      <p:sp>
        <p:nvSpPr>
          <p:cNvPr id="1433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Envoyer les courriers par mails aux médecins traitants</a:t>
            </a:r>
          </a:p>
          <a:p>
            <a:r>
              <a:rPr lang="fr-FR" smtClean="0"/>
              <a:t>Intégration automatique dans le logiciel du médecin de ville</a:t>
            </a:r>
          </a:p>
          <a:p>
            <a:r>
              <a:rPr lang="fr-FR" smtClean="0"/>
              <a:t>Limiter les manipulations pour les secrétaires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Cryptage</a:t>
            </a:r>
          </a:p>
        </p:txBody>
      </p:sp>
      <p:sp>
        <p:nvSpPr>
          <p:cNvPr id="153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Données médicales : cryptage obligatoire</a:t>
            </a:r>
          </a:p>
          <a:p>
            <a:endParaRPr lang="fr-FR" smtClean="0"/>
          </a:p>
          <a:p>
            <a:r>
              <a:rPr lang="fr-FR" smtClean="0"/>
              <a:t>Logiciel de Cryptage : apicrypt</a:t>
            </a:r>
          </a:p>
          <a:p>
            <a:endParaRPr lang="fr-FR" smtClean="0"/>
          </a:p>
          <a:p>
            <a:r>
              <a:rPr lang="fr-FR" smtClean="0"/>
              <a:t>Le centre hospitalier ainsi que les correspondants doivent être équipés. (environ 70 € pour un médecin)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Format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Les 1° essais non concluants :                            envoi du CR en pièce jointe par mail : </a:t>
            </a:r>
            <a:r>
              <a:rPr lang="fr-FR" dirty="0" smtClean="0">
                <a:sym typeface="Wingdings" pitchFamily="2" charset="2"/>
              </a:rPr>
              <a:t>les médecins ne reçoivent pas le mail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ym typeface="Wingdings" pitchFamily="2" charset="2"/>
              </a:rPr>
              <a:t>Recherche, installation d’un logiciel de cabinet pour comprendre : les mails arrivent directement dans le dossier médical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ym typeface="Wingdings" pitchFamily="2" charset="2"/>
              </a:rPr>
              <a:t>Respecter un format : entête HPRIM + CR dans le corps du mail au format texte</a:t>
            </a:r>
          </a:p>
          <a:p>
            <a:pPr marL="914400" lvl="2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>
              <a:sym typeface="Wingdings" pitchFamily="2" charset="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t="6195" b="36119"/>
          <a:stretch>
            <a:fillRect/>
          </a:stretch>
        </p:blipFill>
        <p:spPr bwMode="auto">
          <a:xfrm>
            <a:off x="5507038" y="17463"/>
            <a:ext cx="3636962" cy="299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Automatisation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Compléter l’entête : impossible pour les secrétaires </a:t>
            </a:r>
            <a:r>
              <a:rPr lang="fr-FR" dirty="0" smtClean="0">
                <a:sym typeface="Wingdings" pitchFamily="2" charset="2"/>
              </a:rPr>
              <a:t> automatisation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ym typeface="Wingdings" pitchFamily="2" charset="2"/>
              </a:rPr>
              <a:t>Organisation : pour rapidité il faut que l’envoi du mail se fasse d’une manière automatique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ym typeface="Wingdings" pitchFamily="2" charset="2"/>
              </a:rPr>
              <a:t>Il faut revoir le circuit de signature (papier)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ym typeface="Wingdings" pitchFamily="2" charset="2"/>
              </a:rPr>
              <a:t>Un seul </a:t>
            </a:r>
            <a:r>
              <a:rPr lang="fr-FR" dirty="0" err="1" smtClean="0">
                <a:sym typeface="Wingdings" pitchFamily="2" charset="2"/>
              </a:rPr>
              <a:t>process</a:t>
            </a:r>
            <a:r>
              <a:rPr lang="fr-FR" dirty="0" smtClean="0">
                <a:sym typeface="Wingdings" pitchFamily="2" charset="2"/>
              </a:rPr>
              <a:t> : papier &amp; électronique</a:t>
            </a:r>
            <a:endParaRPr lang="fr-FR" dirty="0">
              <a:sym typeface="Wingdings" pitchFamily="2" charset="2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sym typeface="Wingdings" pitchFamily="2" charset="2"/>
              </a:rPr>
              <a:t> Développement d’un logiciel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Organisation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Ancienne organisation : PAPIER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Frappe WORD – impression – signature médecin papier - envoi papier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Nouvel organisation : ELECTRONIQUE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frappe dans un logiciel- envoi en validation-signature médecin – envoi mail – impression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Principes</a:t>
            </a:r>
          </a:p>
        </p:txBody>
      </p:sp>
      <p:sp>
        <p:nvSpPr>
          <p:cNvPr id="19458" name="ZoneTexte 3"/>
          <p:cNvSpPr txBox="1">
            <a:spLocks noChangeArrowheads="1"/>
          </p:cNvSpPr>
          <p:nvPr/>
        </p:nvSpPr>
        <p:spPr bwMode="auto">
          <a:xfrm>
            <a:off x="3408363" y="2078038"/>
            <a:ext cx="1728787" cy="954087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b="1">
                <a:latin typeface="Calibri" pitchFamily="34" charset="0"/>
              </a:rPr>
              <a:t>logiciel</a:t>
            </a:r>
          </a:p>
          <a:p>
            <a:pPr algn="ctr"/>
            <a:r>
              <a:rPr lang="fr-FR" sz="2800" b="1">
                <a:latin typeface="Calibri" pitchFamily="34" charset="0"/>
              </a:rPr>
              <a:t>Archives</a:t>
            </a:r>
          </a:p>
        </p:txBody>
      </p:sp>
      <p:grpSp>
        <p:nvGrpSpPr>
          <p:cNvPr id="5" name="Groupe 4"/>
          <p:cNvGrpSpPr>
            <a:grpSpLocks/>
          </p:cNvGrpSpPr>
          <p:nvPr/>
        </p:nvGrpSpPr>
        <p:grpSpPr bwMode="auto">
          <a:xfrm>
            <a:off x="192088" y="1779588"/>
            <a:ext cx="3084512" cy="1252537"/>
            <a:chOff x="191887" y="1779753"/>
            <a:chExt cx="3083969" cy="1252102"/>
          </a:xfrm>
        </p:grpSpPr>
        <p:pic>
          <p:nvPicPr>
            <p:cNvPr id="19476" name="Picture 5" descr="C:\Users\amassott\AppData\Local\Microsoft\Windows\Temporary Internet Files\Content.IE5\YZLG1HQH\MC900198041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1887" y="1779753"/>
              <a:ext cx="1493774" cy="1252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" name="Connecteur droit avec flèche 6"/>
            <p:cNvCxnSpPr/>
            <p:nvPr/>
          </p:nvCxnSpPr>
          <p:spPr>
            <a:xfrm>
              <a:off x="1836247" y="2606553"/>
              <a:ext cx="1439609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>
            <a:grpSpLocks/>
          </p:cNvGrpSpPr>
          <p:nvPr/>
        </p:nvGrpSpPr>
        <p:grpSpPr bwMode="auto">
          <a:xfrm>
            <a:off x="5287963" y="931863"/>
            <a:ext cx="3101975" cy="1412875"/>
            <a:chOff x="5287827" y="931458"/>
            <a:chExt cx="3102050" cy="1412776"/>
          </a:xfrm>
        </p:grpSpPr>
        <p:pic>
          <p:nvPicPr>
            <p:cNvPr id="19472" name="Picture 4" descr="C:\Users\amassott\AppData\Local\Microsoft\Windows\Temporary Internet Files\Content.IE5\52LE56WW\MP900447146[1]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306013" y="931458"/>
              <a:ext cx="1083864" cy="1412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9473" name="Groupe 5"/>
            <p:cNvGrpSpPr>
              <a:grpSpLocks/>
            </p:cNvGrpSpPr>
            <p:nvPr/>
          </p:nvGrpSpPr>
          <p:grpSpPr bwMode="auto">
            <a:xfrm>
              <a:off x="5287827" y="1287424"/>
              <a:ext cx="1440160" cy="917440"/>
              <a:chOff x="5287827" y="1287424"/>
              <a:chExt cx="1440160" cy="917440"/>
            </a:xfrm>
          </p:grpSpPr>
          <p:cxnSp>
            <p:nvCxnSpPr>
              <p:cNvPr id="15" name="Connecteur droit avec flèche 14"/>
              <p:cNvCxnSpPr/>
              <p:nvPr/>
            </p:nvCxnSpPr>
            <p:spPr>
              <a:xfrm>
                <a:off x="5287827" y="2204544"/>
                <a:ext cx="1439897" cy="0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475" name="Picture 9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564277" y="1287424"/>
                <a:ext cx="895766" cy="700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8" name="Groupe 7"/>
          <p:cNvGrpSpPr>
            <a:grpSpLocks/>
          </p:cNvGrpSpPr>
          <p:nvPr/>
        </p:nvGrpSpPr>
        <p:grpSpPr bwMode="auto">
          <a:xfrm>
            <a:off x="5292725" y="2432050"/>
            <a:ext cx="3408363" cy="1755775"/>
            <a:chOff x="5292081" y="2431700"/>
            <a:chExt cx="3408659" cy="1755775"/>
          </a:xfrm>
        </p:grpSpPr>
        <p:pic>
          <p:nvPicPr>
            <p:cNvPr id="19469" name="Picture 7" descr="D:\A_TRIER\picto dmp\Pictos\Medecin devant ordinateur\Medecin devant ordinateur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32240" y="2431700"/>
              <a:ext cx="1968500" cy="1755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6" name="Connecteur droit avec flèche 15"/>
            <p:cNvCxnSpPr/>
            <p:nvPr/>
          </p:nvCxnSpPr>
          <p:spPr>
            <a:xfrm flipH="1">
              <a:off x="5292081" y="2709513"/>
              <a:ext cx="1295512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471" name="Picture 10" descr="C:\Users\amassott\AppData\Local\Microsoft\Windows\Temporary Internet Files\Content.IE5\52LE56WW\MM900283618[1].gif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22021" y="2637923"/>
              <a:ext cx="609600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e 9"/>
          <p:cNvGrpSpPr>
            <a:grpSpLocks/>
          </p:cNvGrpSpPr>
          <p:nvPr/>
        </p:nvGrpSpPr>
        <p:grpSpPr bwMode="auto">
          <a:xfrm>
            <a:off x="1066800" y="2870200"/>
            <a:ext cx="2378075" cy="2520950"/>
            <a:chOff x="1066719" y="2869940"/>
            <a:chExt cx="2378032" cy="2521145"/>
          </a:xfrm>
        </p:grpSpPr>
        <p:cxnSp>
          <p:nvCxnSpPr>
            <p:cNvPr id="24" name="Connecteur droit avec flèche 23"/>
            <p:cNvCxnSpPr/>
            <p:nvPr/>
          </p:nvCxnSpPr>
          <p:spPr>
            <a:xfrm flipH="1">
              <a:off x="1835055" y="2869940"/>
              <a:ext cx="1609696" cy="1638427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468" name="Picture 1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066719" y="4569030"/>
              <a:ext cx="822055" cy="822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e 8"/>
          <p:cNvGrpSpPr>
            <a:grpSpLocks/>
          </p:cNvGrpSpPr>
          <p:nvPr/>
        </p:nvGrpSpPr>
        <p:grpSpPr bwMode="auto">
          <a:xfrm>
            <a:off x="3419475" y="3035300"/>
            <a:ext cx="1871663" cy="3592513"/>
            <a:chOff x="3419599" y="3034554"/>
            <a:chExt cx="1871662" cy="3593680"/>
          </a:xfrm>
        </p:grpSpPr>
        <p:pic>
          <p:nvPicPr>
            <p:cNvPr id="19464" name="Picture 8" descr="D:\A_TRIER\picto dmp\Pictos\Medecin liberal avec patient\Medecin liberal avec patient.jp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419599" y="5085184"/>
              <a:ext cx="1871662" cy="154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Connecteur droit avec flèche 17"/>
            <p:cNvCxnSpPr/>
            <p:nvPr/>
          </p:nvCxnSpPr>
          <p:spPr>
            <a:xfrm>
              <a:off x="4140324" y="3034554"/>
              <a:ext cx="0" cy="1762697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466" name="Picture 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40736" y="4266275"/>
              <a:ext cx="895766" cy="7008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Statistiques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10 médecins de ville ont déjà reçu plus de 50 mails</a:t>
            </a:r>
          </a:p>
          <a:p>
            <a:r>
              <a:rPr lang="fr-FR" smtClean="0"/>
              <a:t>23 médecins ont déjà reçu au moins un mail</a:t>
            </a:r>
          </a:p>
          <a:p>
            <a:r>
              <a:rPr lang="fr-FR" smtClean="0"/>
              <a:t>100 médecins abonnés apicrypt sur le département,</a:t>
            </a:r>
          </a:p>
          <a:p>
            <a:r>
              <a:rPr lang="fr-FR" smtClean="0"/>
              <a:t>+ de 1000 mails envoyés</a:t>
            </a:r>
          </a:p>
          <a:p>
            <a:pPr>
              <a:buFont typeface="Arial" charset="0"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Sondage</a:t>
            </a:r>
          </a:p>
        </p:txBody>
      </p:sp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Retour positif</a:t>
            </a:r>
          </a:p>
          <a:p>
            <a:r>
              <a:rPr lang="fr-FR" smtClean="0"/>
              <a:t>Une note global de 9/10</a:t>
            </a:r>
          </a:p>
          <a:p>
            <a:r>
              <a:rPr lang="fr-FR" smtClean="0"/>
              <a:t>À une grande majorité, les médecins pense recevoir l’ensemble des courriers au format électronique</a:t>
            </a:r>
          </a:p>
          <a:p>
            <a:r>
              <a:rPr lang="fr-FR" smtClean="0"/>
              <a:t>50/50 pour ne plus recevoir le format papier</a:t>
            </a:r>
          </a:p>
          <a:p>
            <a:endParaRPr lang="fr-FR" smtClean="0"/>
          </a:p>
          <a:p>
            <a:r>
              <a:rPr lang="fr-FR" smtClean="0"/>
              <a:t>Remarque : améliorer le format d’échange</a:t>
            </a:r>
          </a:p>
          <a:p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287</Words>
  <Application>Microsoft Office PowerPoint</Application>
  <PresentationFormat>Affichage à l'écran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Calibri</vt:lpstr>
      <vt:lpstr>Arial</vt:lpstr>
      <vt:lpstr>Wingdings</vt:lpstr>
      <vt:lpstr>Thème Office</vt:lpstr>
      <vt:lpstr>Compte rendu d’hospitalisation et de biologie par internet</vt:lpstr>
      <vt:lpstr>Objectifs</vt:lpstr>
      <vt:lpstr>Cryptage</vt:lpstr>
      <vt:lpstr>Format</vt:lpstr>
      <vt:lpstr>Automatisation</vt:lpstr>
      <vt:lpstr>Organisation</vt:lpstr>
      <vt:lpstr>Principes</vt:lpstr>
      <vt:lpstr>Statistiques</vt:lpstr>
      <vt:lpstr>Sondage</vt:lpstr>
      <vt:lpstr>Comptes-rendus de biologie</vt:lpstr>
      <vt:lpstr>Avenir lien ville-hôpital</vt:lpstr>
      <vt:lpstr>Questions ?</vt:lpstr>
    </vt:vector>
  </TitlesOfParts>
  <Company>Santé publique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MASSOTTE Adrien</dc:creator>
  <cp:lastModifiedBy>lpetitot</cp:lastModifiedBy>
  <cp:revision>24</cp:revision>
  <dcterms:created xsi:type="dcterms:W3CDTF">2011-09-12T14:37:27Z</dcterms:created>
  <dcterms:modified xsi:type="dcterms:W3CDTF">2012-03-21T14:47:39Z</dcterms:modified>
</cp:coreProperties>
</file>