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2" r:id="rId4"/>
    <p:sldId id="261" r:id="rId5"/>
    <p:sldId id="258" r:id="rId6"/>
    <p:sldId id="259" r:id="rId7"/>
    <p:sldId id="263" r:id="rId8"/>
    <p:sldId id="264" r:id="rId9"/>
    <p:sldId id="265" r:id="rId10"/>
    <p:sldId id="270" r:id="rId11"/>
    <p:sldId id="269" r:id="rId12"/>
    <p:sldId id="267" r:id="rId13"/>
    <p:sldId id="268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18" autoAdjust="0"/>
  </p:normalViewPr>
  <p:slideViewPr>
    <p:cSldViewPr>
      <p:cViewPr varScale="1">
        <p:scale>
          <a:sx n="42" d="100"/>
          <a:sy n="42" d="100"/>
        </p:scale>
        <p:origin x="-12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769AF-A668-4115-AD59-8094A21054F4}" type="datetimeFigureOut">
              <a:rPr lang="fr-FR" smtClean="0"/>
              <a:pPr/>
              <a:t>18/03/2012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E0059-CE7A-4348-A79F-920264ACEB5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E0059-CE7A-4348-A79F-920264ACEB5B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E0059-CE7A-4348-A79F-920264ACEB5B}" type="slidenum">
              <a:rPr lang="fr-FR" smtClean="0"/>
              <a:pPr/>
              <a:t>10</a:t>
            </a:fld>
            <a:endParaRPr lang="fr-F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E0059-CE7A-4348-A79F-920264ACEB5B}" type="slidenum">
              <a:rPr lang="fr-FR" smtClean="0"/>
              <a:pPr/>
              <a:t>11</a:t>
            </a:fld>
            <a:endParaRPr lang="fr-F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E0059-CE7A-4348-A79F-920264ACEB5B}" type="slidenum">
              <a:rPr lang="fr-FR" smtClean="0"/>
              <a:pPr/>
              <a:t>12</a:t>
            </a:fld>
            <a:endParaRPr lang="fr-F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E0059-CE7A-4348-A79F-920264ACEB5B}" type="slidenum">
              <a:rPr lang="fr-FR" smtClean="0"/>
              <a:pPr/>
              <a:t>13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E0059-CE7A-4348-A79F-920264ACEB5B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E0059-CE7A-4348-A79F-920264ACEB5B}" type="slidenum">
              <a:rPr lang="fr-FR" smtClean="0"/>
              <a:pPr/>
              <a:t>3</a:t>
            </a:fld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E0059-CE7A-4348-A79F-920264ACEB5B}" type="slidenum">
              <a:rPr lang="fr-FR" smtClean="0"/>
              <a:pPr/>
              <a:t>4</a:t>
            </a:fld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E0059-CE7A-4348-A79F-920264ACEB5B}" type="slidenum">
              <a:rPr lang="fr-FR" smtClean="0"/>
              <a:pPr/>
              <a:t>5</a:t>
            </a:fld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E0059-CE7A-4348-A79F-920264ACEB5B}" type="slidenum">
              <a:rPr lang="fr-FR" smtClean="0"/>
              <a:pPr/>
              <a:t>6</a:t>
            </a:fld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E0059-CE7A-4348-A79F-920264ACEB5B}" type="slidenum">
              <a:rPr lang="fr-FR" smtClean="0"/>
              <a:pPr/>
              <a:t>7</a:t>
            </a:fld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E0059-CE7A-4348-A79F-920264ACEB5B}" type="slidenum">
              <a:rPr lang="fr-FR" smtClean="0"/>
              <a:pPr/>
              <a:t>8</a:t>
            </a:fld>
            <a:endParaRPr lang="fr-F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E0059-CE7A-4348-A79F-920264ACEB5B}" type="slidenum">
              <a:rPr lang="fr-FR" smtClean="0"/>
              <a:pPr/>
              <a:t>9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4E97-043C-4BED-BFDD-3EDE757BE926}" type="datetimeFigureOut">
              <a:rPr lang="fr-FR" smtClean="0"/>
              <a:pPr/>
              <a:t>18/03/2012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353D-4775-4B9A-9A1E-3D14605512E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4E97-043C-4BED-BFDD-3EDE757BE926}" type="datetimeFigureOut">
              <a:rPr lang="fr-FR" smtClean="0"/>
              <a:pPr/>
              <a:t>18/03/2012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353D-4775-4B9A-9A1E-3D14605512E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4E97-043C-4BED-BFDD-3EDE757BE926}" type="datetimeFigureOut">
              <a:rPr lang="fr-FR" smtClean="0"/>
              <a:pPr/>
              <a:t>18/03/2012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353D-4775-4B9A-9A1E-3D14605512E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4E97-043C-4BED-BFDD-3EDE757BE926}" type="datetimeFigureOut">
              <a:rPr lang="fr-FR" smtClean="0"/>
              <a:pPr/>
              <a:t>18/03/2012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353D-4775-4B9A-9A1E-3D14605512E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4E97-043C-4BED-BFDD-3EDE757BE926}" type="datetimeFigureOut">
              <a:rPr lang="fr-FR" smtClean="0"/>
              <a:pPr/>
              <a:t>18/03/2012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353D-4775-4B9A-9A1E-3D14605512E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4E97-043C-4BED-BFDD-3EDE757BE926}" type="datetimeFigureOut">
              <a:rPr lang="fr-FR" smtClean="0"/>
              <a:pPr/>
              <a:t>18/03/2012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353D-4775-4B9A-9A1E-3D14605512E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4E97-043C-4BED-BFDD-3EDE757BE926}" type="datetimeFigureOut">
              <a:rPr lang="fr-FR" smtClean="0"/>
              <a:pPr/>
              <a:t>18/03/2012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353D-4775-4B9A-9A1E-3D14605512E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4E97-043C-4BED-BFDD-3EDE757BE926}" type="datetimeFigureOut">
              <a:rPr lang="fr-FR" smtClean="0"/>
              <a:pPr/>
              <a:t>18/03/2012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353D-4775-4B9A-9A1E-3D14605512E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4E97-043C-4BED-BFDD-3EDE757BE926}" type="datetimeFigureOut">
              <a:rPr lang="fr-FR" smtClean="0"/>
              <a:pPr/>
              <a:t>18/03/2012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353D-4775-4B9A-9A1E-3D14605512E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4E97-043C-4BED-BFDD-3EDE757BE926}" type="datetimeFigureOut">
              <a:rPr lang="fr-FR" smtClean="0"/>
              <a:pPr/>
              <a:t>18/03/2012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353D-4775-4B9A-9A1E-3D14605512E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4E97-043C-4BED-BFDD-3EDE757BE926}" type="datetimeFigureOut">
              <a:rPr lang="fr-FR" smtClean="0"/>
              <a:pPr/>
              <a:t>18/03/2012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353D-4775-4B9A-9A1E-3D14605512E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74E97-043C-4BED-BFDD-3EDE757BE926}" type="datetimeFigureOut">
              <a:rPr lang="fr-FR" smtClean="0"/>
              <a:pPr/>
              <a:t>18/03/2012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F353D-4775-4B9A-9A1E-3D14605512E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571635"/>
          </a:xfrm>
        </p:spPr>
        <p:txBody>
          <a:bodyPr/>
          <a:lstStyle/>
          <a:p>
            <a:r>
              <a:rPr lang="fr-FR" dirty="0" smtClean="0"/>
              <a:t>L’HALLUX VALGUS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42910" y="2357430"/>
            <a:ext cx="4772036" cy="3357586"/>
          </a:xfrm>
        </p:spPr>
        <p:txBody>
          <a:bodyPr>
            <a:normAutofit lnSpcReduction="10000"/>
          </a:bodyPr>
          <a:lstStyle/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Dr Nadine </a:t>
            </a:r>
            <a:r>
              <a:rPr lang="fr-FR" dirty="0" smtClean="0">
                <a:solidFill>
                  <a:schemeClr val="tx1"/>
                </a:solidFill>
              </a:rPr>
              <a:t>Willcox</a:t>
            </a:r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Dr Dominique Menez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Menez\Pictures\2012-03-18\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6772" y="2158273"/>
            <a:ext cx="2786064" cy="3714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 pansement sera laissé en place deux semaines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482981"/>
          </a:xfrm>
        </p:spPr>
        <p:txBody>
          <a:bodyPr/>
          <a:lstStyle/>
          <a:p>
            <a:r>
              <a:rPr lang="fr-FR" dirty="0" smtClean="0"/>
              <a:t>Anticoagulants</a:t>
            </a:r>
          </a:p>
          <a:p>
            <a:r>
              <a:rPr lang="fr-FR" dirty="0" smtClean="0"/>
              <a:t>Sortie le soir ou le lendemain</a:t>
            </a:r>
            <a:endParaRPr lang="fr-FR" dirty="0"/>
          </a:p>
        </p:txBody>
      </p:sp>
      <p:pic>
        <p:nvPicPr>
          <p:cNvPr id="4" name="Espace réservé du contenu 3" descr="0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1714488"/>
            <a:ext cx="2540892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fr-FR" dirty="0" smtClean="0"/>
              <a:t>LES SUITES OPERATOIRES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57299"/>
            <a:ext cx="8229600" cy="2428892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Œdème </a:t>
            </a:r>
            <a:r>
              <a:rPr lang="fr-FR" dirty="0" smtClean="0"/>
              <a:t>et raideur sont fréquents durant deux mois</a:t>
            </a:r>
          </a:p>
          <a:p>
            <a:r>
              <a:rPr lang="fr-FR" dirty="0" smtClean="0"/>
              <a:t>Arrêt de travail deux mois</a:t>
            </a:r>
          </a:p>
          <a:p>
            <a:r>
              <a:rPr lang="fr-FR" dirty="0" smtClean="0"/>
              <a:t>Appui autorisé avec une chaussure à semelle rigide durant trois à quatre semaines</a:t>
            </a:r>
          </a:p>
          <a:p>
            <a:r>
              <a:rPr lang="fr-FR" dirty="0" smtClean="0"/>
              <a:t>Cale un mois</a:t>
            </a:r>
            <a:endParaRPr lang="fr-FR" dirty="0"/>
          </a:p>
        </p:txBody>
      </p:sp>
      <p:pic>
        <p:nvPicPr>
          <p:cNvPr id="4" name="Espace réservé du contenu 3" descr="fig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4071942"/>
            <a:ext cx="3292094" cy="2477301"/>
          </a:xfrm>
          <a:prstGeom prst="rect">
            <a:avLst/>
          </a:prstGeom>
        </p:spPr>
      </p:pic>
      <p:pic>
        <p:nvPicPr>
          <p:cNvPr id="5" name="Image 4" descr="ca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4000504"/>
            <a:ext cx="3299474" cy="255429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fr-FR" dirty="0" smtClean="0"/>
              <a:t>GESTE ASSOCIES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2428892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 raccourcir la première phalange du gros orteil</a:t>
            </a:r>
          </a:p>
          <a:p>
            <a:r>
              <a:rPr lang="fr-FR" dirty="0" smtClean="0"/>
              <a:t> corriger les </a:t>
            </a:r>
            <a:r>
              <a:rPr lang="fr-FR" dirty="0" smtClean="0"/>
              <a:t>métatarsalgies</a:t>
            </a:r>
            <a:r>
              <a:rPr lang="fr-FR" dirty="0" smtClean="0"/>
              <a:t> (ostéotomies per cutanées)</a:t>
            </a:r>
          </a:p>
          <a:p>
            <a:r>
              <a:rPr lang="fr-FR" dirty="0" smtClean="0"/>
              <a:t>Corriger les griffes d’orteil (ténotomies per cutanées)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pic>
        <p:nvPicPr>
          <p:cNvPr id="6" name="Image 5" descr="per cut i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5" y="3857628"/>
            <a:ext cx="3587757" cy="2690818"/>
          </a:xfrm>
          <a:prstGeom prst="rect">
            <a:avLst/>
          </a:prstGeom>
        </p:spPr>
      </p:pic>
      <p:pic>
        <p:nvPicPr>
          <p:cNvPr id="7" name="Image 6" descr="rx per c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3829410"/>
            <a:ext cx="3465356" cy="278094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COMPLICATIONS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Communes à toute intervention chirurgicale (infection, phlébite, </a:t>
            </a:r>
            <a:r>
              <a:rPr lang="fr-FR" dirty="0" smtClean="0"/>
              <a:t>algodystrophie</a:t>
            </a:r>
            <a:r>
              <a:rPr lang="fr-FR" dirty="0" smtClean="0"/>
              <a:t>…)</a:t>
            </a:r>
          </a:p>
          <a:p>
            <a:r>
              <a:rPr lang="fr-FR" dirty="0" smtClean="0"/>
              <a:t>Récidive</a:t>
            </a:r>
          </a:p>
          <a:p>
            <a:r>
              <a:rPr lang="fr-FR" dirty="0" smtClean="0"/>
              <a:t>Raideur</a:t>
            </a:r>
          </a:p>
          <a:p>
            <a:r>
              <a:rPr lang="fr-FR" dirty="0" smtClean="0"/>
              <a:t>Débricolage</a:t>
            </a:r>
            <a:endParaRPr lang="fr-FR" dirty="0" smtClean="0"/>
          </a:p>
          <a:p>
            <a:endParaRPr lang="fr-FR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CAUSES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28737"/>
            <a:ext cx="8229600" cy="2714644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La chaussure ( à talon, pointue)</a:t>
            </a:r>
          </a:p>
          <a:p>
            <a:r>
              <a:rPr lang="fr-FR" dirty="0" smtClean="0"/>
              <a:t>Certains rhumatismes (PAR)</a:t>
            </a:r>
          </a:p>
          <a:p>
            <a:r>
              <a:rPr lang="fr-FR" dirty="0" smtClean="0"/>
              <a:t> La forme de l’os</a:t>
            </a:r>
          </a:p>
          <a:p>
            <a:pPr lvl="3"/>
            <a:r>
              <a:rPr lang="fr-FR" sz="2800" dirty="0" smtClean="0"/>
              <a:t>gros orteil trop long</a:t>
            </a:r>
          </a:p>
          <a:p>
            <a:pPr lvl="3"/>
            <a:r>
              <a:rPr lang="fr-FR" sz="2800" dirty="0" smtClean="0"/>
              <a:t>orientation de la tête du 1</a:t>
            </a:r>
            <a:r>
              <a:rPr lang="fr-FR" sz="2800" baseline="30000" dirty="0" smtClean="0"/>
              <a:t>er</a:t>
            </a:r>
            <a:r>
              <a:rPr lang="fr-FR" sz="2800" dirty="0" smtClean="0"/>
              <a:t> métatarsien</a:t>
            </a:r>
          </a:p>
          <a:p>
            <a:pPr lvl="3"/>
            <a:endParaRPr lang="fr-FR" sz="2800" dirty="0" smtClean="0"/>
          </a:p>
        </p:txBody>
      </p:sp>
      <p:pic>
        <p:nvPicPr>
          <p:cNvPr id="4" name="Image 3" descr="tr de ro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4143380"/>
            <a:ext cx="1650202" cy="2500306"/>
          </a:xfrm>
          <a:prstGeom prst="rect">
            <a:avLst/>
          </a:prstGeom>
        </p:spPr>
      </p:pic>
      <p:pic>
        <p:nvPicPr>
          <p:cNvPr id="5" name="Image 4" descr="correction tr ro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4143380"/>
            <a:ext cx="1450177" cy="25003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MECANISME</a:t>
            </a:r>
            <a:endParaRPr lang="fr-FR" dirty="0"/>
          </a:p>
        </p:txBody>
      </p:sp>
      <p:pic>
        <p:nvPicPr>
          <p:cNvPr id="4" name="Espace réservé du contenu 3" descr="prof_ info_ HV_ la déformation avec flèche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6471" y="2317352"/>
            <a:ext cx="8713247" cy="418003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DIAGNOSTIC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Clinique: facile</a:t>
            </a:r>
          </a:p>
          <a:p>
            <a:r>
              <a:rPr lang="fr-FR" dirty="0" smtClean="0"/>
              <a:t>Radiologique: éliminer une arthrose qui  nécessiterait une arthrodèse (prothèses peu utilisées car sources de nombreuses complications)</a:t>
            </a:r>
            <a:endParaRPr lang="fr-FR" dirty="0"/>
          </a:p>
        </p:txBody>
      </p:sp>
      <p:pic>
        <p:nvPicPr>
          <p:cNvPr id="5" name="Image 4" descr="RX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4071942"/>
            <a:ext cx="1771656" cy="23622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L’intervention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Peut se faire en ambulatoire</a:t>
            </a:r>
          </a:p>
          <a:p>
            <a:r>
              <a:rPr lang="fr-FR" dirty="0" smtClean="0"/>
              <a:t>Anesthésie: - totale</a:t>
            </a:r>
          </a:p>
          <a:p>
            <a:pPr>
              <a:buNone/>
            </a:pPr>
            <a:r>
              <a:rPr lang="fr-FR" dirty="0" smtClean="0"/>
              <a:t>                          - rachianesthésie</a:t>
            </a:r>
          </a:p>
          <a:p>
            <a:pPr lvl="5">
              <a:buNone/>
            </a:pPr>
            <a:r>
              <a:rPr lang="fr-FR" dirty="0" smtClean="0"/>
              <a:t>  </a:t>
            </a:r>
            <a:r>
              <a:rPr lang="fr-FR" sz="2800" dirty="0" smtClean="0"/>
              <a:t>- bloc poplité</a:t>
            </a:r>
          </a:p>
          <a:p>
            <a:pPr lvl="5">
              <a:buNone/>
            </a:pPr>
            <a:endParaRPr lang="fr-FR" sz="2800" dirty="0" smtClean="0"/>
          </a:p>
          <a:p>
            <a:pPr lvl="5">
              <a:buNone/>
            </a:pPr>
            <a:endParaRPr lang="fr-FR" sz="28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fr-FR" dirty="0" smtClean="0"/>
              <a:t>Les principes de l’intervention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57233"/>
            <a:ext cx="8229600" cy="2928958"/>
          </a:xfrm>
        </p:spPr>
        <p:txBody>
          <a:bodyPr>
            <a:normAutofit/>
          </a:bodyPr>
          <a:lstStyle/>
          <a:p>
            <a:r>
              <a:rPr lang="fr-FR" sz="2400" dirty="0" smtClean="0"/>
              <a:t>Raboter la bosse (l’oignon)</a:t>
            </a:r>
          </a:p>
          <a:p>
            <a:r>
              <a:rPr lang="fr-FR" sz="2400" dirty="0" smtClean="0"/>
              <a:t>Libérer les rétractions</a:t>
            </a:r>
          </a:p>
          <a:p>
            <a:r>
              <a:rPr lang="fr-FR" sz="2400" dirty="0" smtClean="0"/>
              <a:t>Enlever un coin au niveau de la 1</a:t>
            </a:r>
            <a:r>
              <a:rPr lang="fr-FR" sz="2400" baseline="30000" dirty="0" smtClean="0"/>
              <a:t>ère</a:t>
            </a:r>
            <a:r>
              <a:rPr lang="fr-FR" sz="2400" dirty="0" smtClean="0"/>
              <a:t> phalange</a:t>
            </a:r>
          </a:p>
          <a:p>
            <a:r>
              <a:rPr lang="fr-FR" sz="2400" dirty="0" smtClean="0"/>
              <a:t>Translater la tête du 1</a:t>
            </a:r>
            <a:r>
              <a:rPr lang="fr-FR" sz="2400" baseline="30000" dirty="0" smtClean="0"/>
              <a:t>er</a:t>
            </a:r>
            <a:r>
              <a:rPr lang="fr-FR" sz="2400" dirty="0" smtClean="0"/>
              <a:t> métatarsien</a:t>
            </a:r>
          </a:p>
        </p:txBody>
      </p:sp>
      <p:pic>
        <p:nvPicPr>
          <p:cNvPr id="2050" name="Picture 2" descr="hallux-per-cut-dess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71810"/>
            <a:ext cx="8929718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fr-FR" dirty="0" smtClean="0"/>
              <a:t>EN PRATIQUE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r>
              <a:rPr lang="fr-FR" dirty="0" smtClean="0"/>
              <a:t>Petite incision </a:t>
            </a:r>
          </a:p>
          <a:p>
            <a:pPr>
              <a:buNone/>
            </a:pPr>
            <a:r>
              <a:rPr lang="fr-FR" dirty="0" smtClean="0"/>
              <a:t>ou per cutané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On retire l’oignon</a:t>
            </a:r>
          </a:p>
          <a:p>
            <a:pPr>
              <a:buNone/>
            </a:pPr>
            <a:r>
              <a:rPr lang="fr-FR" dirty="0" smtClean="0"/>
              <a:t>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4" name="Image 3" descr="0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3" y="1071547"/>
            <a:ext cx="3286148" cy="2500330"/>
          </a:xfrm>
          <a:prstGeom prst="rect">
            <a:avLst/>
          </a:prstGeom>
        </p:spPr>
      </p:pic>
      <p:pic>
        <p:nvPicPr>
          <p:cNvPr id="5" name="Image 4" descr="0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1" y="4071942"/>
            <a:ext cx="3214710" cy="226162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OSTEOTOMIE DU 1</a:t>
            </a:r>
            <a:r>
              <a:rPr lang="fr-FR" baseline="30000" dirty="0" smtClean="0"/>
              <a:t>ER</a:t>
            </a:r>
            <a:r>
              <a:rPr lang="fr-FR" dirty="0" smtClean="0"/>
              <a:t> METATARSIEN</a:t>
            </a:r>
            <a:endParaRPr lang="fr-FR" dirty="0"/>
          </a:p>
        </p:txBody>
      </p:sp>
      <p:pic>
        <p:nvPicPr>
          <p:cNvPr id="4" name="Espace réservé du contenu 3" descr="03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1472" y="1857364"/>
            <a:ext cx="3280972" cy="2257428"/>
          </a:xfrm>
        </p:spPr>
      </p:pic>
      <p:pic>
        <p:nvPicPr>
          <p:cNvPr id="5" name="Image 4" descr="0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1" y="1714488"/>
            <a:ext cx="2875236" cy="4663563"/>
          </a:xfrm>
          <a:prstGeom prst="rect">
            <a:avLst/>
          </a:prstGeom>
        </p:spPr>
      </p:pic>
      <p:pic>
        <p:nvPicPr>
          <p:cNvPr id="7" name="Image 6" descr="vissage dessi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4429132"/>
            <a:ext cx="3149600" cy="2006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pic>
        <p:nvPicPr>
          <p:cNvPr id="4" name="Espace réservé du contenu 3" descr="RX post op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10800000">
            <a:off x="357158" y="1428736"/>
            <a:ext cx="5143536" cy="4114829"/>
          </a:xfrm>
        </p:spPr>
      </p:pic>
      <p:pic>
        <p:nvPicPr>
          <p:cNvPr id="6" name="Image 5" descr="0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1214422"/>
            <a:ext cx="2571768" cy="45809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228</Words>
  <Application>Microsoft Office PowerPoint</Application>
  <PresentationFormat>Affichage à l'écran (4:3)</PresentationFormat>
  <Paragraphs>67</Paragraphs>
  <Slides>13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L’HALLUX VALGUS</vt:lpstr>
      <vt:lpstr>LES CAUSES</vt:lpstr>
      <vt:lpstr>LE MECANISME</vt:lpstr>
      <vt:lpstr>DIAGNOSTIC</vt:lpstr>
      <vt:lpstr>L’intervention</vt:lpstr>
      <vt:lpstr>Les principes de l’intervention</vt:lpstr>
      <vt:lpstr>EN PRATIQUE</vt:lpstr>
      <vt:lpstr>OSTEOTOMIE DU 1ER METATARSIEN</vt:lpstr>
      <vt:lpstr>Diapositive 9</vt:lpstr>
      <vt:lpstr>Le pansement sera laissé en place deux semaines</vt:lpstr>
      <vt:lpstr>LES SUITES OPERATOIRES</vt:lpstr>
      <vt:lpstr>GESTE ASSOCIES</vt:lpstr>
      <vt:lpstr>COMPLICATIONS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L’HALLUX VALGUS</dc:title>
  <dc:creator>Menez</dc:creator>
  <cp:lastModifiedBy>Menez</cp:lastModifiedBy>
  <cp:revision>30</cp:revision>
  <dcterms:created xsi:type="dcterms:W3CDTF">2012-03-11T21:59:46Z</dcterms:created>
  <dcterms:modified xsi:type="dcterms:W3CDTF">2012-03-18T21:18:21Z</dcterms:modified>
</cp:coreProperties>
</file>