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6" y="-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9T22:24:54.341" idx="1">
    <p:pos x="4356" y="31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8BE0C2-2875-4976-BC6A-D01684EBB5A9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D1FF99-CA50-4FD0-A303-83835AFFDD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2CDE-CADF-45C3-95DF-D7EAC3997C36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C49F-55CF-404D-A4ED-6D48760C7B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2748-7F1B-4EED-AB3C-074412481500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D521-9617-4E55-A510-2E429A167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9288-0224-4763-A01F-AFFAF757A2E9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05CB-3777-40CA-8A10-FE4EE46CDF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FF49-A979-46BF-998C-705F28D47F44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7C11-D487-44CF-AED8-BEC8FE6010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F497-BDC5-4AFA-A3F6-38778ECAF8DB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9C99-E278-44D3-AA28-2441B14BA6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F4ED-DE1E-445B-8092-1B053959D9AC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4FEB-3043-493F-BAD3-5EE75647225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247A-9FDA-4A9D-9448-0F7642111DFC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4F00-1D46-46CB-884E-895DA5338E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1359-8843-4107-82B3-5D97AB5CEB8A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F8F-FD69-4434-8DDD-0F5E87A4FE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EE54-3DCC-41A8-9D5D-CD3BD61CAAAA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B056-09EA-41E8-9299-8464581853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3266-0A7E-4136-A3CA-34ADD299C54F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250A-FA74-4E32-AF34-FC7E995CC4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A183-DF84-46BD-AA27-6315D43A476A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37FD-6BB0-465C-9CB4-2F7DA018BC7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79321A-140D-4144-9AC1-E48A9BDDBA85}" type="datetimeFigureOut">
              <a:rPr lang="fr-FR"/>
              <a:pPr>
                <a:defRPr/>
              </a:pPr>
              <a:t>14/03/2013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BCF401-8845-448E-B81B-575390CB0A0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Allergie a Langres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Quels bilans sur place?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21/03/13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IgE Hyperspécifiques</a:t>
            </a:r>
          </a:p>
        </p:txBody>
      </p:sp>
      <p:pic>
        <p:nvPicPr>
          <p:cNvPr id="23554" name="Espace réservé du contenu 3" descr="numérisation0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00200"/>
            <a:ext cx="5759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ce réservé du contenu 3" descr="numérisation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0" y="1600200"/>
            <a:ext cx="6413500" cy="4525963"/>
          </a:xfrm>
        </p:spPr>
      </p:pic>
      <p:sp>
        <p:nvSpPr>
          <p:cNvPr id="3" name="Bulle ronde 2"/>
          <p:cNvSpPr/>
          <p:nvPr/>
        </p:nvSpPr>
        <p:spPr>
          <a:xfrm>
            <a:off x="7740650" y="1052513"/>
            <a:ext cx="914400" cy="6127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2" descr="numérisation0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76250"/>
            <a:ext cx="7200900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0000"/>
                </a:solidFill>
              </a:rPr>
              <a:t>Démarche diagnostique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9291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u="sng" dirty="0" smtClean="0"/>
              <a:t>Interrogatoire </a:t>
            </a:r>
            <a:r>
              <a:rPr lang="fr-FR" dirty="0" smtClean="0"/>
              <a:t>:  	alimentaire – respiratoire                        			(hyménoptères – médicamenteux)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u="sng" dirty="0" smtClean="0"/>
              <a:t>Clinique</a:t>
            </a:r>
            <a:r>
              <a:rPr lang="fr-FR" dirty="0" smtClean="0"/>
              <a:t> : fugace parfois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i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u="sng" dirty="0" smtClean="0"/>
              <a:t>Paraclinique </a:t>
            </a:r>
            <a:r>
              <a:rPr lang="fr-FR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Biologie: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   NFS:</a:t>
            </a:r>
            <a:r>
              <a:rPr lang="fr-FR" dirty="0" smtClean="0">
                <a:solidFill>
                  <a:srgbClr val="7030A0"/>
                </a:solidFill>
              </a:rPr>
              <a:t> éosinophiles </a:t>
            </a:r>
            <a:r>
              <a:rPr lang="fr-FR" dirty="0" smtClean="0"/>
              <a:t>parasitaire infectieux allergique              		    maladie de système idiopathique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   IgE totaux (virale, parasitaire, médicamenteux)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  « kit » phadiatop – trophatop – FX 5 …..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   IgE spécifiques ( 5 aux choix pour prise en charge –           	                                      lesquels?)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FF0000"/>
                </a:solidFill>
              </a:rPr>
              <a:t>ENFANT: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68313" y="1196975"/>
            <a:ext cx="8675687" cy="4968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1600" smtClean="0">
                <a:solidFill>
                  <a:srgbClr val="0070C0"/>
                </a:solidFill>
              </a:rPr>
              <a:t>Alimentaire : </a:t>
            </a:r>
          </a:p>
          <a:p>
            <a:pPr>
              <a:buFont typeface="Arial" charset="0"/>
              <a:buNone/>
            </a:pPr>
            <a:r>
              <a:rPr lang="fr-FR" sz="1600" smtClean="0"/>
              <a:t>réaction cutanée (eczéma-urticaire)</a:t>
            </a:r>
          </a:p>
          <a:p>
            <a:pPr>
              <a:buFont typeface="Arial" charset="0"/>
              <a:buNone/>
            </a:pPr>
            <a:r>
              <a:rPr lang="fr-FR" sz="1600" smtClean="0"/>
              <a:t>Cerner l’aliment en cause (arachide - blanc œuf – poisson - fruits a coques – moutarde</a:t>
            </a:r>
          </a:p>
          <a:p>
            <a:pPr>
              <a:buFont typeface="Arial" charset="0"/>
              <a:buNone/>
            </a:pPr>
            <a:r>
              <a:rPr lang="fr-FR" sz="1600" smtClean="0"/>
              <a:t>                                                 - fruits  exotiques….)</a:t>
            </a:r>
          </a:p>
          <a:p>
            <a:pPr>
              <a:buFont typeface="Arial" charset="0"/>
              <a:buNone/>
            </a:pPr>
            <a:endParaRPr lang="fr-FR" sz="1600" smtClean="0"/>
          </a:p>
          <a:p>
            <a:pPr>
              <a:buFont typeface="Arial" charset="0"/>
              <a:buNone/>
            </a:pPr>
            <a:r>
              <a:rPr lang="fr-FR" sz="1600" b="1" i="1" smtClean="0"/>
              <a:t>Biologie</a:t>
            </a:r>
            <a:r>
              <a:rPr lang="fr-FR" sz="1600" smtClean="0"/>
              <a:t> : fx4, fx5, BMD trophallergènes….</a:t>
            </a:r>
          </a:p>
          <a:p>
            <a:pPr>
              <a:buFont typeface="Arial" charset="0"/>
              <a:buNone/>
            </a:pPr>
            <a:r>
              <a:rPr lang="fr-FR" sz="1600" b="1" i="1" smtClean="0"/>
              <a:t>Prick-test</a:t>
            </a:r>
            <a:r>
              <a:rPr lang="fr-FR" sz="1600" smtClean="0"/>
              <a:t> &gt; 6 mois sauf protéine de lait de vache</a:t>
            </a:r>
          </a:p>
          <a:p>
            <a:pPr>
              <a:buFont typeface="Arial" charset="0"/>
              <a:buNone/>
            </a:pPr>
            <a:r>
              <a:rPr lang="fr-FR" sz="1600" b="1" i="1" smtClean="0"/>
              <a:t>IgE spécifiques (</a:t>
            </a:r>
            <a:r>
              <a:rPr lang="fr-FR" sz="1600" smtClean="0"/>
              <a:t>5 remboursés)</a:t>
            </a:r>
          </a:p>
          <a:p>
            <a:pPr>
              <a:buFont typeface="Arial" charset="0"/>
              <a:buNone/>
            </a:pPr>
            <a:endParaRPr lang="fr-FR" sz="1600" smtClean="0"/>
          </a:p>
          <a:p>
            <a:pPr>
              <a:buFont typeface="Arial" charset="0"/>
              <a:buNone/>
            </a:pPr>
            <a:r>
              <a:rPr lang="fr-FR" sz="1600" smtClean="0"/>
              <a:t>Eviction 2 ans  (PMI et trousse de secours)</a:t>
            </a:r>
          </a:p>
          <a:p>
            <a:pPr>
              <a:buFont typeface="Arial" charset="0"/>
              <a:buNone/>
            </a:pPr>
            <a:r>
              <a:rPr lang="fr-FR" sz="1600" smtClean="0"/>
              <a:t>Au-delà: prick-tests et IgE spécifiques =&gt; réintroduction si négatif (CHU)</a:t>
            </a:r>
          </a:p>
          <a:p>
            <a:pPr>
              <a:buFont typeface="Arial" charset="0"/>
              <a:buNone/>
            </a:pPr>
            <a:endParaRPr lang="fr-FR" sz="1600" smtClean="0"/>
          </a:p>
          <a:p>
            <a:pPr>
              <a:buFont typeface="Arial" charset="0"/>
              <a:buNone/>
            </a:pPr>
            <a:endParaRPr lang="fr-FR" sz="1600" smtClean="0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fr-FR" sz="1600" smtClean="0">
                <a:solidFill>
                  <a:srgbClr val="0070C0"/>
                </a:solidFill>
              </a:rPr>
              <a:t>Respiratoire </a:t>
            </a:r>
            <a:r>
              <a:rPr lang="fr-FR" sz="1600" smtClean="0"/>
              <a:t>(ORL - Bronchique - oph)</a:t>
            </a:r>
          </a:p>
          <a:p>
            <a:pPr>
              <a:buFont typeface="Arial" charset="0"/>
              <a:buNone/>
            </a:pPr>
            <a:r>
              <a:rPr lang="fr-FR" sz="1600" smtClean="0"/>
              <a:t>                        </a:t>
            </a:r>
            <a:r>
              <a:rPr lang="fr-FR" sz="1600" b="1" i="1" smtClean="0"/>
              <a:t>Biologie</a:t>
            </a:r>
            <a:r>
              <a:rPr lang="fr-FR" sz="1600" smtClean="0"/>
              <a:t> : phadiatop - BMD pneumallergènes- IgE spécifiques </a:t>
            </a:r>
          </a:p>
          <a:p>
            <a:pPr>
              <a:buFont typeface="Arial" charset="0"/>
              <a:buNone/>
            </a:pPr>
            <a:r>
              <a:rPr lang="fr-FR" sz="1600" smtClean="0"/>
              <a:t>                         </a:t>
            </a:r>
            <a:r>
              <a:rPr lang="fr-FR" sz="1600" b="1" i="1" smtClean="0"/>
              <a:t>Prick-tests</a:t>
            </a:r>
            <a:r>
              <a:rPr lang="fr-FR" sz="1600" smtClean="0"/>
              <a:t> voir patch</a:t>
            </a:r>
          </a:p>
          <a:p>
            <a:pPr>
              <a:buFont typeface="Arial" charset="0"/>
              <a:buNone/>
            </a:pPr>
            <a:endParaRPr lang="fr-F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Adulte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Respiratoire </a:t>
            </a:r>
            <a:r>
              <a:rPr lang="fr-FR" sz="2400" dirty="0" smtClean="0"/>
              <a:t>(bronchique-ORL-OPH)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i="1" dirty="0" smtClean="0"/>
              <a:t>Biologie: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Phadiatop – BMD pneumallergènes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Prick- test : acariens graminées arbres phanères  animaux latex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IgE spécifiques (oléacées =&gt; olivier….)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 </a:t>
            </a:r>
            <a:r>
              <a:rPr lang="fr-FR" sz="2400" b="1" i="1" dirty="0" smtClean="0"/>
              <a:t>test de provocation : non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Eviction? antiH1 discussion ITS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Adulte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Cutané: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</a:rPr>
              <a:t>Eczéma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	     Prick-tests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	     Patch test (batterie européenne)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	     Pas de photopatchtest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/>
              <a:t>	</a:t>
            </a:r>
            <a:r>
              <a:rPr lang="fr-FR" sz="2400" dirty="0" smtClean="0"/>
              <a:t>	     Pas de batterie coiffure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</a:rPr>
              <a:t>Urticaire </a:t>
            </a:r>
            <a:r>
              <a:rPr lang="fr-FR" sz="2400" dirty="0" smtClean="0"/>
              <a:t>:   10% d’origine allergique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		        Prick-tests aéroallergènes et alimentaire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 smtClean="0"/>
              <a:t>                     Colorants et conservateurs non testés (CHU)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Adulte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7030A0"/>
                </a:solidFill>
              </a:rPr>
              <a:t>	Hyménoptères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  <a:r>
              <a:rPr lang="fr-FR" dirty="0" smtClean="0"/>
              <a:t>abeilles – guêpes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Prick test si négatif IDR 10-5, 10-3, 10-1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IgE spécifiques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ITS 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OK si + de 2 segments de membre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IDR+ et IgE spécifique : initialisation en USI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                       rappel J15 hospit de jour                   	                                            M1,M2…. au cabinet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Adulte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7030A0"/>
                </a:solidFill>
              </a:rPr>
              <a:t>Médicamenteux: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bg1"/>
                </a:solidFill>
              </a:rPr>
              <a:t>Intolérance+++++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&lt;2 mois réintroduction possible (sidération)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Prick test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IDR (si injectable)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IgE spécifiques : valeur?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Réintroduction : (USI)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CHU si ATCD de choc ou Quincke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CHG si tests et bio négatifs et éviction&gt;2ans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En résumé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0070C0"/>
                </a:solidFill>
              </a:rPr>
              <a:t>Enfant: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</a:t>
            </a:r>
            <a:r>
              <a:rPr lang="fr-FR" i="1" u="sng" dirty="0" smtClean="0"/>
              <a:t>alimentaire et respiratoire</a:t>
            </a:r>
            <a:r>
              <a:rPr lang="fr-FR" dirty="0" smtClean="0"/>
              <a:t>: prick-test et biologie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0070C0"/>
                </a:solidFill>
              </a:rPr>
              <a:t>Adulte 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</a:t>
            </a:r>
            <a:r>
              <a:rPr lang="fr-FR" i="1" u="sng" dirty="0" smtClean="0"/>
              <a:t>respiratoire</a:t>
            </a:r>
            <a:r>
              <a:rPr lang="fr-FR" dirty="0" smtClean="0"/>
              <a:t> : prick-test et biologie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          </a:t>
            </a:r>
            <a:r>
              <a:rPr lang="fr-FR" i="1" u="sng" dirty="0" smtClean="0"/>
              <a:t>cutané</a:t>
            </a:r>
            <a:r>
              <a:rPr lang="fr-FR" dirty="0" smtClean="0"/>
              <a:t>: </a:t>
            </a:r>
            <a:r>
              <a:rPr lang="fr-FR" b="1" i="1" dirty="0" smtClean="0"/>
              <a:t>ECZEMA</a:t>
            </a:r>
            <a:r>
              <a:rPr lang="fr-FR" dirty="0" smtClean="0"/>
              <a:t>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                  idiopatique (peu fréquent)prick –test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                  professionnel : patch-tests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</a:t>
            </a:r>
            <a:r>
              <a:rPr lang="fr-FR" b="1" i="1" dirty="0" smtClean="0"/>
              <a:t>URTICAIRE</a:t>
            </a:r>
            <a:r>
              <a:rPr lang="fr-FR" dirty="0" smtClean="0"/>
              <a:t>: prick-test (peu rentable)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smtClean="0">
                <a:solidFill>
                  <a:srgbClr val="FF0000"/>
                </a:solidFill>
              </a:rPr>
              <a:t>En résumé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400" b="1" i="1" smtClean="0"/>
              <a:t>Hyménoptères : </a:t>
            </a:r>
            <a:r>
              <a:rPr lang="fr-FR" sz="2400" smtClean="0"/>
              <a:t>prick-test – IDR – IgE spécifiques</a:t>
            </a:r>
          </a:p>
          <a:p>
            <a:endParaRPr lang="fr-FR" sz="2400" smtClean="0"/>
          </a:p>
          <a:p>
            <a:pPr>
              <a:buFont typeface="Arial" charset="0"/>
              <a:buNone/>
            </a:pPr>
            <a:r>
              <a:rPr lang="fr-FR" sz="2400" b="1" i="1" smtClean="0"/>
              <a:t>Médicamenteux :  </a:t>
            </a:r>
            <a:r>
              <a:rPr lang="fr-FR" sz="2400" smtClean="0"/>
              <a:t>Prick – patch – IDR - IgE spécifiques</a:t>
            </a:r>
          </a:p>
          <a:p>
            <a:pPr>
              <a:buFont typeface="Arial" charset="0"/>
              <a:buNone/>
            </a:pPr>
            <a:r>
              <a:rPr lang="fr-FR" sz="2400" smtClean="0"/>
              <a:t>                                  Réintroduction : CHU si signe de gravité et/ou                                     	                     produit indispensable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292</Words>
  <Application>Microsoft Office PowerPoint</Application>
  <PresentationFormat>Affichage à l'écran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Calibri</vt:lpstr>
      <vt:lpstr>Arial</vt:lpstr>
      <vt:lpstr>Thème Office</vt:lpstr>
      <vt:lpstr>Allergie a Langres</vt:lpstr>
      <vt:lpstr>Démarche diagnostique</vt:lpstr>
      <vt:lpstr>ENFANT: </vt:lpstr>
      <vt:lpstr>Adulte</vt:lpstr>
      <vt:lpstr>Adulte</vt:lpstr>
      <vt:lpstr>Adulte</vt:lpstr>
      <vt:lpstr>Adulte</vt:lpstr>
      <vt:lpstr>En résumé</vt:lpstr>
      <vt:lpstr>En résumé</vt:lpstr>
      <vt:lpstr>IgE Hyperspécifiques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Allergie a Langres</dc:title>
  <dc:creator>Windows</dc:creator>
  <cp:lastModifiedBy>lpetitot</cp:lastModifiedBy>
  <cp:revision>28</cp:revision>
  <dcterms:created xsi:type="dcterms:W3CDTF">2013-03-07T20:47:02Z</dcterms:created>
  <dcterms:modified xsi:type="dcterms:W3CDTF">2013-03-14T09:28:33Z</dcterms:modified>
</cp:coreProperties>
</file>